
<file path=[Content_Types].xml><?xml version="1.0" encoding="utf-8"?>
<Types xmlns="http://schemas.openxmlformats.org/package/2006/content-types">
  <Default ContentType="image/x-emf" Extension="emf"/>
  <Default ContentType="application/x-fontdata" Extension="fntdata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theme+xml" PartName="/ppt/theme/theme3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themeOverride+xml" PartName="/ppt/theme/themeOverride1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2" r:id="rId17"/>
    <p:sldId id="273" r:id="rId18"/>
    <p:sldId id="274" r:id="rId19"/>
    <p:sldId id="276" r:id="rId20"/>
    <p:sldId id="278" r:id="rId21"/>
    <p:sldId id="277" r:id="rId22"/>
    <p:sldId id="279" r:id="rId23"/>
    <p:sldId id="281" r:id="rId24"/>
    <p:sldId id="421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汉仪旗黑-55简" panose="00020600040101010101" pitchFamily="18" charset="-122"/>
      <p:regular r:id="rId29"/>
    </p:embeddedFont>
    <p:embeddedFont>
      <p:font typeface="汉仪雅酷黑W" panose="00020600040101010101" pitchFamily="18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DF5"/>
    <a:srgbClr val="F47458"/>
    <a:srgbClr val="355389"/>
    <a:srgbClr val="EE3A10"/>
    <a:srgbClr val="50BFA5"/>
    <a:srgbClr val="DCE9FC"/>
    <a:srgbClr val="F2F7FE"/>
    <a:srgbClr val="86B1F2"/>
    <a:srgbClr val="9BC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51" y="461"/>
      </p:cViewPr>
      <p:guideLst>
        <p:guide orient="horz" pos="28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毕业生人数（万）</c:v>
                </c:pt>
              </c:strCache>
            </c:strRef>
          </c:tx>
          <c:spPr>
            <a:solidFill>
              <a:srgbClr val="F4745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19DF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AE-41D0-9474-7C55E0498EDD}"/>
              </c:ext>
            </c:extLst>
          </c:dPt>
          <c:dPt>
            <c:idx val="1"/>
            <c:invertIfNegative val="0"/>
            <c:bubble3D val="0"/>
            <c:spPr>
              <a:solidFill>
                <a:srgbClr val="F474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AE-41D0-9474-7C55E0498E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汉仪旗黑-55简" panose="00020600040101010101" pitchFamily="18" charset="-122"/>
                    <a:ea typeface="汉仪旗黑-55简" panose="00020600040101010101" pitchFamily="18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20xx</c:v>
                </c:pt>
                <c:pt idx="1">
                  <c:v>20xx1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834</c:v>
                </c:pt>
                <c:pt idx="1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AE-41D0-9474-7C55E0498E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86814296"/>
        <c:axId val="986815280"/>
      </c:barChart>
      <c:catAx>
        <c:axId val="986814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cs"/>
              </a:defRPr>
            </a:pPr>
            <a:endParaRPr lang="zh-CN"/>
          </a:p>
        </c:txPr>
        <c:crossAx val="986815280"/>
        <c:crosses val="autoZero"/>
        <c:auto val="1"/>
        <c:lblAlgn val="ctr"/>
        <c:lblOffset val="100"/>
        <c:noMultiLvlLbl val="0"/>
      </c:catAx>
      <c:valAx>
        <c:axId val="9868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cs"/>
              </a:defRPr>
            </a:pPr>
            <a:endParaRPr lang="zh-CN"/>
          </a:p>
        </c:txPr>
        <c:crossAx val="986814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汉仪旗黑-55简" panose="00020600040101010101" pitchFamily="18" charset="-122"/>
          <a:ea typeface="汉仪旗黑-55简" panose="00020600040101010101" pitchFamily="18" charset="-122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D5C6A-7730-4FAA-B176-589E55FBD09D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AF0A-CD75-4581-82BF-14DE9140D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1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使用场景：模板中仅使用了字体，素材（图片，素材，音频），母版进行设计。</a:t>
            </a:r>
          </a:p>
        </p:txBody>
      </p:sp>
    </p:spTree>
    <p:extLst>
      <p:ext uri="{BB962C8B-B14F-4D97-AF65-F5344CB8AC3E}">
        <p14:creationId xmlns:p14="http://schemas.microsoft.com/office/powerpoint/2010/main" val="289328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FA1855-5341-DB98-B285-ACB2CE1E78E1}"/>
              </a:ext>
            </a:extLst>
          </p:cNvPr>
          <p:cNvSpPr/>
          <p:nvPr userDrawn="1"/>
        </p:nvSpPr>
        <p:spPr>
          <a:xfrm>
            <a:off x="441960" y="467724"/>
            <a:ext cx="11308080" cy="6080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2700000" algn="tl" rotWithShape="0">
              <a:srgbClr val="619DF5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2D7298C-89E3-6E96-E01B-FC0E0FDD74F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093434" y="5577840"/>
            <a:ext cx="4098566" cy="1280160"/>
          </a:xfrm>
          <a:custGeom>
            <a:avLst/>
            <a:gdLst>
              <a:gd name="connsiteX0" fmla="*/ 702231 w 5359400"/>
              <a:gd name="connsiteY0" fmla="*/ 562 h 1673973"/>
              <a:gd name="connsiteX1" fmla="*/ 797211 w 5359400"/>
              <a:gd name="connsiteY1" fmla="*/ 6943 h 1673973"/>
              <a:gd name="connsiteX2" fmla="*/ 2247599 w 5359400"/>
              <a:gd name="connsiteY2" fmla="*/ 456404 h 1673973"/>
              <a:gd name="connsiteX3" fmla="*/ 4374610 w 5359400"/>
              <a:gd name="connsiteY3" fmla="*/ 761635 h 1673973"/>
              <a:gd name="connsiteX4" fmla="*/ 5156539 w 5359400"/>
              <a:gd name="connsiteY4" fmla="*/ 1392746 h 1673973"/>
              <a:gd name="connsiteX5" fmla="*/ 5353709 w 5359400"/>
              <a:gd name="connsiteY5" fmla="*/ 1666084 h 1673973"/>
              <a:gd name="connsiteX6" fmla="*/ 5356225 w 5359400"/>
              <a:gd name="connsiteY6" fmla="*/ 1667622 h 1673973"/>
              <a:gd name="connsiteX7" fmla="*/ 5354819 w 5359400"/>
              <a:gd name="connsiteY7" fmla="*/ 1667622 h 1673973"/>
              <a:gd name="connsiteX8" fmla="*/ 5359400 w 5359400"/>
              <a:gd name="connsiteY8" fmla="*/ 1673973 h 1673973"/>
              <a:gd name="connsiteX9" fmla="*/ 5356051 w 5359400"/>
              <a:gd name="connsiteY9" fmla="*/ 1673973 h 1673973"/>
              <a:gd name="connsiteX10" fmla="*/ 5345669 w 5359400"/>
              <a:gd name="connsiteY10" fmla="*/ 1667622 h 1673973"/>
              <a:gd name="connsiteX11" fmla="*/ 0 w 5359400"/>
              <a:gd name="connsiteY11" fmla="*/ 1667622 h 1673973"/>
              <a:gd name="connsiteX12" fmla="*/ 0 w 5359400"/>
              <a:gd name="connsiteY12" fmla="*/ 460601 h 1673973"/>
              <a:gd name="connsiteX13" fmla="*/ 0 w 5359400"/>
              <a:gd name="connsiteY13" fmla="*/ 345716 h 1673973"/>
              <a:gd name="connsiteX14" fmla="*/ 0 w 5359400"/>
              <a:gd name="connsiteY14" fmla="*/ 342205 h 1673973"/>
              <a:gd name="connsiteX15" fmla="*/ 0 w 5359400"/>
              <a:gd name="connsiteY15" fmla="*/ 339984 h 1673973"/>
              <a:gd name="connsiteX16" fmla="*/ 0 w 5359400"/>
              <a:gd name="connsiteY16" fmla="*/ 333865 h 1673973"/>
              <a:gd name="connsiteX17" fmla="*/ 0 w 5359400"/>
              <a:gd name="connsiteY17" fmla="*/ 120985 h 1673973"/>
              <a:gd name="connsiteX18" fmla="*/ 702231 w 5359400"/>
              <a:gd name="connsiteY18" fmla="*/ 562 h 167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59400" h="1673973">
                <a:moveTo>
                  <a:pt x="702231" y="562"/>
                </a:moveTo>
                <a:cubicBezTo>
                  <a:pt x="734144" y="1493"/>
                  <a:pt x="765808" y="3589"/>
                  <a:pt x="797211" y="6943"/>
                </a:cubicBezTo>
                <a:cubicBezTo>
                  <a:pt x="1239361" y="53902"/>
                  <a:pt x="1617869" y="345716"/>
                  <a:pt x="2247599" y="456404"/>
                </a:cubicBezTo>
                <a:cubicBezTo>
                  <a:pt x="2877328" y="567092"/>
                  <a:pt x="3758279" y="496655"/>
                  <a:pt x="4374610" y="761635"/>
                </a:cubicBezTo>
                <a:cubicBezTo>
                  <a:pt x="4693662" y="897480"/>
                  <a:pt x="4943000" y="1123887"/>
                  <a:pt x="5156539" y="1392746"/>
                </a:cubicBezTo>
                <a:lnTo>
                  <a:pt x="5353709" y="1666084"/>
                </a:lnTo>
                <a:lnTo>
                  <a:pt x="5356225" y="1667622"/>
                </a:lnTo>
                <a:lnTo>
                  <a:pt x="5354819" y="1667622"/>
                </a:lnTo>
                <a:lnTo>
                  <a:pt x="5359400" y="1673973"/>
                </a:lnTo>
                <a:cubicBezTo>
                  <a:pt x="5359400" y="1673973"/>
                  <a:pt x="5359400" y="1673973"/>
                  <a:pt x="5356051" y="1673973"/>
                </a:cubicBezTo>
                <a:lnTo>
                  <a:pt x="5345669" y="1667622"/>
                </a:lnTo>
                <a:lnTo>
                  <a:pt x="0" y="1667622"/>
                </a:lnTo>
                <a:cubicBezTo>
                  <a:pt x="0" y="1667622"/>
                  <a:pt x="0" y="1667622"/>
                  <a:pt x="0" y="460601"/>
                </a:cubicBezTo>
                <a:lnTo>
                  <a:pt x="0" y="345716"/>
                </a:lnTo>
                <a:lnTo>
                  <a:pt x="0" y="342205"/>
                </a:lnTo>
                <a:lnTo>
                  <a:pt x="0" y="339984"/>
                </a:lnTo>
                <a:lnTo>
                  <a:pt x="0" y="333865"/>
                </a:lnTo>
                <a:cubicBezTo>
                  <a:pt x="0" y="314114"/>
                  <a:pt x="0" y="261442"/>
                  <a:pt x="0" y="120985"/>
                </a:cubicBezTo>
                <a:cubicBezTo>
                  <a:pt x="243267" y="44678"/>
                  <a:pt x="478839" y="-5949"/>
                  <a:pt x="702231" y="562"/>
                </a:cubicBezTo>
                <a:close/>
              </a:path>
            </a:pathLst>
          </a:custGeom>
          <a:solidFill>
            <a:srgbClr val="9BC1F9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9AEA53-17A6-6FBC-7EB1-4256C42F7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0667" y="2040347"/>
            <a:ext cx="4837823" cy="45005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7E15A06-4CF8-9375-CF4B-3203A5CE6ADE}"/>
              </a:ext>
            </a:extLst>
          </p:cNvPr>
          <p:cNvGrpSpPr/>
          <p:nvPr userDrawn="1"/>
        </p:nvGrpSpPr>
        <p:grpSpPr>
          <a:xfrm>
            <a:off x="0" y="0"/>
            <a:ext cx="3832860" cy="2576177"/>
            <a:chOff x="0" y="0"/>
            <a:chExt cx="3140746" cy="2110987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B34B5EC-1EAC-3EA1-7EA6-04B4D8A5C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0"/>
              <a:ext cx="3140746" cy="2110986"/>
            </a:xfrm>
            <a:custGeom>
              <a:avLst/>
              <a:gdLst>
                <a:gd name="connsiteX0" fmla="*/ 0 w 4981575"/>
                <a:gd name="connsiteY0" fmla="*/ 0 h 3719831"/>
                <a:gd name="connsiteX1" fmla="*/ 4981575 w 4981575"/>
                <a:gd name="connsiteY1" fmla="*/ 0 h 3719831"/>
                <a:gd name="connsiteX2" fmla="*/ 4981575 w 4981575"/>
                <a:gd name="connsiteY2" fmla="*/ 3038093 h 3719831"/>
                <a:gd name="connsiteX3" fmla="*/ 4981575 w 4981575"/>
                <a:gd name="connsiteY3" fmla="*/ 3334398 h 3719831"/>
                <a:gd name="connsiteX4" fmla="*/ 4981575 w 4981575"/>
                <a:gd name="connsiteY4" fmla="*/ 3340420 h 3719831"/>
                <a:gd name="connsiteX5" fmla="*/ 4981575 w 4981575"/>
                <a:gd name="connsiteY5" fmla="*/ 3341688 h 3719831"/>
                <a:gd name="connsiteX6" fmla="*/ 4981575 w 4981575"/>
                <a:gd name="connsiteY6" fmla="*/ 3354723 h 3719831"/>
                <a:gd name="connsiteX7" fmla="*/ 4981575 w 4981575"/>
                <a:gd name="connsiteY7" fmla="*/ 3719831 h 3719831"/>
                <a:gd name="connsiteX8" fmla="*/ 4532686 w 4981575"/>
                <a:gd name="connsiteY8" fmla="*/ 3525439 h 3719831"/>
                <a:gd name="connsiteX9" fmla="*/ 3253020 w 4981575"/>
                <a:gd name="connsiteY9" fmla="*/ 2406006 h 3719831"/>
                <a:gd name="connsiteX10" fmla="*/ 720486 w 4981575"/>
                <a:gd name="connsiteY10" fmla="*/ 1484317 h 3719831"/>
                <a:gd name="connsiteX11" fmla="*/ 266364 w 4981575"/>
                <a:gd name="connsiteY11" fmla="*/ 1031380 h 3719831"/>
                <a:gd name="connsiteX12" fmla="*/ 184371 w 4981575"/>
                <a:gd name="connsiteY12" fmla="*/ 870464 h 3719831"/>
                <a:gd name="connsiteX13" fmla="*/ 177554 w 4981575"/>
                <a:gd name="connsiteY13" fmla="*/ 864750 h 3719831"/>
                <a:gd name="connsiteX14" fmla="*/ 0 w 4981575"/>
                <a:gd name="connsiteY14" fmla="*/ 0 h 371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81575" h="3719831">
                  <a:moveTo>
                    <a:pt x="0" y="0"/>
                  </a:moveTo>
                  <a:cubicBezTo>
                    <a:pt x="0" y="0"/>
                    <a:pt x="0" y="0"/>
                    <a:pt x="4981575" y="0"/>
                  </a:cubicBezTo>
                  <a:cubicBezTo>
                    <a:pt x="4981575" y="0"/>
                    <a:pt x="4981575" y="0"/>
                    <a:pt x="4981575" y="3038093"/>
                  </a:cubicBezTo>
                  <a:lnTo>
                    <a:pt x="4981575" y="3334398"/>
                  </a:lnTo>
                  <a:cubicBezTo>
                    <a:pt x="4981575" y="3334398"/>
                    <a:pt x="4981575" y="3334398"/>
                    <a:pt x="4981575" y="3340420"/>
                  </a:cubicBezTo>
                  <a:lnTo>
                    <a:pt x="4981575" y="3341688"/>
                  </a:lnTo>
                  <a:lnTo>
                    <a:pt x="4981575" y="3354723"/>
                  </a:lnTo>
                  <a:cubicBezTo>
                    <a:pt x="4981575" y="3388599"/>
                    <a:pt x="4981575" y="3478935"/>
                    <a:pt x="4981575" y="3719831"/>
                  </a:cubicBezTo>
                  <a:cubicBezTo>
                    <a:pt x="4810730" y="3669557"/>
                    <a:pt x="4659984" y="3605877"/>
                    <a:pt x="4532686" y="3525439"/>
                  </a:cubicBezTo>
                  <a:cubicBezTo>
                    <a:pt x="4056999" y="3237201"/>
                    <a:pt x="3929702" y="2741165"/>
                    <a:pt x="3253020" y="2406006"/>
                  </a:cubicBezTo>
                  <a:cubicBezTo>
                    <a:pt x="2576338" y="2067494"/>
                    <a:pt x="1356969" y="1883156"/>
                    <a:pt x="720486" y="1484317"/>
                  </a:cubicBezTo>
                  <a:cubicBezTo>
                    <a:pt x="514467" y="1353604"/>
                    <a:pt x="368745" y="1200269"/>
                    <a:pt x="266364" y="1031380"/>
                  </a:cubicBezTo>
                  <a:lnTo>
                    <a:pt x="184371" y="870464"/>
                  </a:lnTo>
                  <a:lnTo>
                    <a:pt x="177554" y="864750"/>
                  </a:lnTo>
                  <a:cubicBezTo>
                    <a:pt x="60301" y="596610"/>
                    <a:pt x="23450" y="298305"/>
                    <a:pt x="0" y="0"/>
                  </a:cubicBezTo>
                  <a:close/>
                </a:path>
              </a:pathLst>
            </a:custGeom>
            <a:solidFill>
              <a:srgbClr val="9BC1F9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8481FFF-7D9A-11F9-D5B5-DECCE2BED0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1"/>
              <a:ext cx="2827020" cy="2110986"/>
            </a:xfrm>
            <a:custGeom>
              <a:avLst/>
              <a:gdLst>
                <a:gd name="connsiteX0" fmla="*/ 0 w 4981575"/>
                <a:gd name="connsiteY0" fmla="*/ 0 h 3719831"/>
                <a:gd name="connsiteX1" fmla="*/ 4981575 w 4981575"/>
                <a:gd name="connsiteY1" fmla="*/ 0 h 3719831"/>
                <a:gd name="connsiteX2" fmla="*/ 4981575 w 4981575"/>
                <a:gd name="connsiteY2" fmla="*/ 3038093 h 3719831"/>
                <a:gd name="connsiteX3" fmla="*/ 4981575 w 4981575"/>
                <a:gd name="connsiteY3" fmla="*/ 3334398 h 3719831"/>
                <a:gd name="connsiteX4" fmla="*/ 4981575 w 4981575"/>
                <a:gd name="connsiteY4" fmla="*/ 3340420 h 3719831"/>
                <a:gd name="connsiteX5" fmla="*/ 4981575 w 4981575"/>
                <a:gd name="connsiteY5" fmla="*/ 3341688 h 3719831"/>
                <a:gd name="connsiteX6" fmla="*/ 4981575 w 4981575"/>
                <a:gd name="connsiteY6" fmla="*/ 3354723 h 3719831"/>
                <a:gd name="connsiteX7" fmla="*/ 4981575 w 4981575"/>
                <a:gd name="connsiteY7" fmla="*/ 3719831 h 3719831"/>
                <a:gd name="connsiteX8" fmla="*/ 4532686 w 4981575"/>
                <a:gd name="connsiteY8" fmla="*/ 3525439 h 3719831"/>
                <a:gd name="connsiteX9" fmla="*/ 3253020 w 4981575"/>
                <a:gd name="connsiteY9" fmla="*/ 2406006 h 3719831"/>
                <a:gd name="connsiteX10" fmla="*/ 720486 w 4981575"/>
                <a:gd name="connsiteY10" fmla="*/ 1484317 h 3719831"/>
                <a:gd name="connsiteX11" fmla="*/ 266364 w 4981575"/>
                <a:gd name="connsiteY11" fmla="*/ 1031380 h 3719831"/>
                <a:gd name="connsiteX12" fmla="*/ 184371 w 4981575"/>
                <a:gd name="connsiteY12" fmla="*/ 870464 h 3719831"/>
                <a:gd name="connsiteX13" fmla="*/ 177554 w 4981575"/>
                <a:gd name="connsiteY13" fmla="*/ 864750 h 3719831"/>
                <a:gd name="connsiteX14" fmla="*/ 0 w 4981575"/>
                <a:gd name="connsiteY14" fmla="*/ 0 h 371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81575" h="3719831">
                  <a:moveTo>
                    <a:pt x="0" y="0"/>
                  </a:moveTo>
                  <a:cubicBezTo>
                    <a:pt x="0" y="0"/>
                    <a:pt x="0" y="0"/>
                    <a:pt x="4981575" y="0"/>
                  </a:cubicBezTo>
                  <a:cubicBezTo>
                    <a:pt x="4981575" y="0"/>
                    <a:pt x="4981575" y="0"/>
                    <a:pt x="4981575" y="3038093"/>
                  </a:cubicBezTo>
                  <a:lnTo>
                    <a:pt x="4981575" y="3334398"/>
                  </a:lnTo>
                  <a:cubicBezTo>
                    <a:pt x="4981575" y="3334398"/>
                    <a:pt x="4981575" y="3334398"/>
                    <a:pt x="4981575" y="3340420"/>
                  </a:cubicBezTo>
                  <a:lnTo>
                    <a:pt x="4981575" y="3341688"/>
                  </a:lnTo>
                  <a:lnTo>
                    <a:pt x="4981575" y="3354723"/>
                  </a:lnTo>
                  <a:cubicBezTo>
                    <a:pt x="4981575" y="3388599"/>
                    <a:pt x="4981575" y="3478935"/>
                    <a:pt x="4981575" y="3719831"/>
                  </a:cubicBezTo>
                  <a:cubicBezTo>
                    <a:pt x="4810730" y="3669557"/>
                    <a:pt x="4659984" y="3605877"/>
                    <a:pt x="4532686" y="3525439"/>
                  </a:cubicBezTo>
                  <a:cubicBezTo>
                    <a:pt x="4056999" y="3237201"/>
                    <a:pt x="3929702" y="2741165"/>
                    <a:pt x="3253020" y="2406006"/>
                  </a:cubicBezTo>
                  <a:cubicBezTo>
                    <a:pt x="2576338" y="2067494"/>
                    <a:pt x="1356969" y="1883156"/>
                    <a:pt x="720486" y="1484317"/>
                  </a:cubicBezTo>
                  <a:cubicBezTo>
                    <a:pt x="514467" y="1353604"/>
                    <a:pt x="368745" y="1200269"/>
                    <a:pt x="266364" y="1031380"/>
                  </a:cubicBezTo>
                  <a:lnTo>
                    <a:pt x="184371" y="870464"/>
                  </a:lnTo>
                  <a:lnTo>
                    <a:pt x="177554" y="864750"/>
                  </a:lnTo>
                  <a:cubicBezTo>
                    <a:pt x="60301" y="596610"/>
                    <a:pt x="23450" y="298305"/>
                    <a:pt x="0" y="0"/>
                  </a:cubicBezTo>
                  <a:close/>
                </a:path>
              </a:pathLst>
            </a:custGeom>
            <a:solidFill>
              <a:srgbClr val="619DF5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40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9F51E-A8B6-4672-940C-FA8D8985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7EFE8F-4EA6-9EAC-3974-4FCB1CB7D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46A268-B78D-FBB8-833F-54B6DBED1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21EEF-3A4C-36FD-E76F-57F0C0B9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F03FEA-7D5E-978A-CBAB-DD9794F85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E9B09D-6927-BE4D-826D-992BAEEA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1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EC7AD-3066-019D-2627-038E6F38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46DD91-5F6B-CCD1-C2F9-041D2B8D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B421B-43EE-731E-6154-D5DB4F4C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4FE9C-0A05-DDAA-6C1A-49B3D56D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FF109-5135-2973-F08B-723376A5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719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412D28-8E8B-5111-CE02-5DDCF1082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B2E684-0FA5-9569-2B59-13B8B0425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2C750-B044-2CD5-A4AC-E0E25722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C66FF3-24F2-6D33-89E6-8979FED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4ED85-5A9B-BA68-7CEA-E688E05C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33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8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FA1855-5341-DB98-B285-ACB2CE1E78E1}"/>
              </a:ext>
            </a:extLst>
          </p:cNvPr>
          <p:cNvSpPr/>
          <p:nvPr userDrawn="1"/>
        </p:nvSpPr>
        <p:spPr>
          <a:xfrm>
            <a:off x="441960" y="1790700"/>
            <a:ext cx="11308080" cy="4084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2700000" algn="tl" rotWithShape="0">
              <a:srgbClr val="619DF5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9AEA53-17A6-6FBC-7EB1-4256C42F7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4947" y="1097280"/>
            <a:ext cx="5135823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DE00A-4109-76B1-2040-074739DF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8741AB-919B-74C4-ED5B-D01A97F26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12DB7-9072-C39F-6E6D-C8A874D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37C83-73D7-C45B-A45E-54373ABD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39EEB-A5AF-96C4-6C1E-C08775D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8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A38D7-CDF0-4E0E-1805-00A6A667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70367-6673-B3CA-A27B-62D3BB3E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CB12B-C991-CCE8-198B-5177B560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A551C-1C21-01C0-1D53-53EF69CC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7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976F-3361-E6C3-E2F5-19837FDC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24548-4DAE-D6B6-6601-03BD33E0C2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E8AED-98AC-8353-F279-F45ECB5B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6F267A-FF2E-32C6-AAFA-8220A3C3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60B228-5ABD-9C01-08DA-DBFFCF2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7DCFB1-3098-ECF2-C31C-2155DB13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6C0B84-A902-F67D-E484-302D5C61C043}"/>
              </a:ext>
            </a:extLst>
          </p:cNvPr>
          <p:cNvSpPr/>
          <p:nvPr userDrawn="1"/>
        </p:nvSpPr>
        <p:spPr>
          <a:xfrm>
            <a:off x="238125" y="226706"/>
            <a:ext cx="11715750" cy="645984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outerShdw blurRad="114300" dist="114300" dir="2700000" algn="tl" rotWithShape="0">
              <a:srgbClr val="619DF5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93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8F015-5145-4BC9-B60C-1B3A0350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38EE85-B3F6-F5A8-E4F7-CD873F76C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EA2833-E65C-7424-C862-6D097C81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C25FE1-CF27-4087-0C34-02FFCF2AA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E1C36-8D01-17DC-01E9-378E65C90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114CF6-42BF-2CEF-DCA8-7707579D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E1A61E-6C90-29A8-7A17-774D7008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91DFF7-1D49-88AE-B0DD-A989D2B8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5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C8674-146E-94F4-0146-4C1B5684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00B7A8-5E42-91B9-8E64-5B52237C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12B607-F4AA-0281-8553-95E4B5B9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CD2D67-915C-BF37-FD57-6B1F1D94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67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A8303E-3CBA-2595-68AD-7527EEE4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C2A4BC-1307-A637-51AB-671B9FE2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78D4D-A9E4-10F3-54A7-1A1DF1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0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06D0F-D42B-41AA-8A26-9A7BBFCE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B7739-9608-D2D2-12C8-CA0A416A4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CCE8E-F871-7F01-68CD-7D78BB634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A5F44D-A111-5128-D248-6C583A76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3DAC64-8AC1-9F8B-4A62-074BABFE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8A3856-20F9-28B8-B0F1-3CAC700B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1C5603-A0A8-72C7-41F7-8E25B59B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3567F-F1AD-EA20-B1C4-8E35205F3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A50B0-DCD1-69AE-3C52-C677CF7EA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D579-2BB9-4905-B961-CAF349CEFAC7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A67A45-B7E1-1539-61DA-2EBDCC6D0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AF1D76-AAC2-B8E5-FBAE-B118B42C5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E563-886D-4392-A414-A7833B2167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14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F3E98E-EDA1-93D0-B91B-7E38149A813A}"/>
              </a:ext>
            </a:extLst>
          </p:cNvPr>
          <p:cNvSpPr txBox="1"/>
          <p:nvPr/>
        </p:nvSpPr>
        <p:spPr>
          <a:xfrm>
            <a:off x="1471467" y="1770007"/>
            <a:ext cx="5974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rgbClr val="619DF5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大学生</a:t>
            </a:r>
            <a:endParaRPr lang="en-US" altLang="zh-CN" sz="7200" dirty="0">
              <a:solidFill>
                <a:srgbClr val="619DF5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  <a:p>
            <a:r>
              <a:rPr lang="zh-CN" altLang="en-US" sz="7200" dirty="0">
                <a:solidFill>
                  <a:srgbClr val="619DF5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职业生涯规划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2336D1-8CEC-D625-DE72-B84816C86584}"/>
              </a:ext>
            </a:extLst>
          </p:cNvPr>
          <p:cNvSpPr txBox="1"/>
          <p:nvPr/>
        </p:nvSpPr>
        <p:spPr>
          <a:xfrm>
            <a:off x="1471467" y="4462213"/>
            <a:ext cx="2519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姓名：稻小壳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D7F31B6-AFA0-2F68-8694-4E43A8C72283}"/>
              </a:ext>
            </a:extLst>
          </p:cNvPr>
          <p:cNvGrpSpPr/>
          <p:nvPr/>
        </p:nvGrpSpPr>
        <p:grpSpPr>
          <a:xfrm>
            <a:off x="373380" y="358140"/>
            <a:ext cx="476248" cy="461665"/>
            <a:chOff x="678180" y="426720"/>
            <a:chExt cx="841094" cy="81534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C0569D1-40E0-7D66-C701-404683CE1BED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DA34326-4C21-F8FB-B94E-4F6C0476E285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9DA50C3-DAB7-F160-5198-85FC8B17FA8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A2DDC6F-3335-DE71-EA00-64C276B93924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2D87863-9978-19C5-4CF2-53AE099E1FED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817954D-86B0-C5D8-EFDD-70AA112C9F58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F420AE4-4DA1-A6A4-5213-98D8BC65288A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61963D9-7A57-663C-6C25-1B945A52890B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86E5948-CF53-8452-1036-67EFA08276F5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30348FF-1D06-EFD1-A522-34D51C051236}"/>
              </a:ext>
            </a:extLst>
          </p:cNvPr>
          <p:cNvSpPr txBox="1"/>
          <p:nvPr/>
        </p:nvSpPr>
        <p:spPr>
          <a:xfrm>
            <a:off x="1471467" y="4951251"/>
            <a:ext cx="3364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学号：</a:t>
            </a:r>
            <a:r>
              <a:rPr lang="en-US" altLang="zh-CN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1380000001</a:t>
            </a:r>
            <a:endParaRPr lang="zh-CN" altLang="en-US" sz="2000" dirty="0"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2785A6-5300-E91F-1144-0CDBB3D1701F}"/>
              </a:ext>
            </a:extLst>
          </p:cNvPr>
          <p:cNvSpPr txBox="1"/>
          <p:nvPr/>
        </p:nvSpPr>
        <p:spPr>
          <a:xfrm>
            <a:off x="1471467" y="5423027"/>
            <a:ext cx="3364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学院：金山办公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EDCAB0E-2766-816A-C77A-138E522498FC}"/>
              </a:ext>
            </a:extLst>
          </p:cNvPr>
          <p:cNvSpPr txBox="1"/>
          <p:nvPr/>
        </p:nvSpPr>
        <p:spPr>
          <a:xfrm>
            <a:off x="4896578" y="1921749"/>
            <a:ext cx="2025989" cy="84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0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含内容</a:t>
            </a:r>
            <a:endParaRPr lang="en-US" altLang="zh-CN" sz="2000" dirty="0">
              <a:solidFill>
                <a:srgbClr val="355389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  <a:p>
            <a:pPr algn="dist">
              <a:lnSpc>
                <a:spcPct val="125000"/>
              </a:lnSpc>
            </a:pPr>
            <a:r>
              <a:rPr lang="zh-CN" altLang="en-US" sz="20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参考借鉴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34E71DF-8AF7-3067-C21E-72CC58BA72AC}"/>
              </a:ext>
            </a:extLst>
          </p:cNvPr>
          <p:cNvCxnSpPr/>
          <p:nvPr/>
        </p:nvCxnSpPr>
        <p:spPr>
          <a:xfrm>
            <a:off x="4627880" y="1869374"/>
            <a:ext cx="0" cy="894080"/>
          </a:xfrm>
          <a:prstGeom prst="line">
            <a:avLst/>
          </a:prstGeom>
          <a:ln w="15875">
            <a:solidFill>
              <a:srgbClr val="619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9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10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第二部分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职业认知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B07AB8-76D0-5CEC-D3B7-30E136F7E135}"/>
              </a:ext>
            </a:extLst>
          </p:cNvPr>
          <p:cNvSpPr txBox="1"/>
          <p:nvPr/>
        </p:nvSpPr>
        <p:spPr>
          <a:xfrm>
            <a:off x="3048000" y="12097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人岗匹配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EB4A80-1362-2A24-63B7-6EB17D907AFD}"/>
              </a:ext>
            </a:extLst>
          </p:cNvPr>
          <p:cNvSpPr/>
          <p:nvPr/>
        </p:nvSpPr>
        <p:spPr>
          <a:xfrm>
            <a:off x="530742" y="1793669"/>
            <a:ext cx="3262432" cy="468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355389"/>
                </a:solidFill>
                <a:latin typeface="+mn-ea"/>
                <a:cs typeface="+mn-ea"/>
              </a:rPr>
              <a:t>某企业运营管理岗位职责：</a:t>
            </a:r>
            <a:endParaRPr lang="en-US" altLang="zh-CN" sz="2000" dirty="0">
              <a:solidFill>
                <a:srgbClr val="355389"/>
              </a:solidFill>
              <a:latin typeface="+mn-ea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341320-8969-D84A-92D6-1EAED2150EFC}"/>
              </a:ext>
            </a:extLst>
          </p:cNvPr>
          <p:cNvSpPr/>
          <p:nvPr/>
        </p:nvSpPr>
        <p:spPr>
          <a:xfrm>
            <a:off x="589735" y="3030840"/>
            <a:ext cx="64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4A136-671E-5DC0-8AD9-2211A512B551}"/>
              </a:ext>
            </a:extLst>
          </p:cNvPr>
          <p:cNvSpPr/>
          <p:nvPr/>
        </p:nvSpPr>
        <p:spPr>
          <a:xfrm>
            <a:off x="1267906" y="3030840"/>
            <a:ext cx="6706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提出具体工作目标。（包括公司长期发展目标的制订，战略方向的确定和短期目标的制订）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96BD40-1A59-2843-BEBB-6D7473C322FC}"/>
              </a:ext>
            </a:extLst>
          </p:cNvPr>
          <p:cNvSpPr/>
          <p:nvPr/>
        </p:nvSpPr>
        <p:spPr>
          <a:xfrm>
            <a:off x="589735" y="2348669"/>
            <a:ext cx="649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E40DD3-8DD6-84E7-DD0F-64BD3FA287A3}"/>
              </a:ext>
            </a:extLst>
          </p:cNvPr>
          <p:cNvSpPr/>
          <p:nvPr/>
        </p:nvSpPr>
        <p:spPr>
          <a:xfrm>
            <a:off x="1267906" y="2471779"/>
            <a:ext cx="41871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制订实现目标的具体手段和办法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1131CE-2340-0E06-4AFD-0FBE5172F256}"/>
              </a:ext>
            </a:extLst>
          </p:cNvPr>
          <p:cNvSpPr/>
          <p:nvPr/>
        </p:nvSpPr>
        <p:spPr>
          <a:xfrm>
            <a:off x="589735" y="3713011"/>
            <a:ext cx="649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03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051ADC-EEAB-1120-4C39-5356910613D8}"/>
              </a:ext>
            </a:extLst>
          </p:cNvPr>
          <p:cNvSpPr/>
          <p:nvPr/>
        </p:nvSpPr>
        <p:spPr>
          <a:xfrm>
            <a:off x="1267906" y="3713011"/>
            <a:ext cx="6757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明确实现分目标的实施计划。确定实现分目标的具体负责人，并共同商讨，列出目标实现时间表，明确实施步骤及实施人、实现时间段等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92B6B0-CAF3-5489-2FEE-943AA3500D3A}"/>
              </a:ext>
            </a:extLst>
          </p:cNvPr>
          <p:cNvSpPr/>
          <p:nvPr/>
        </p:nvSpPr>
        <p:spPr>
          <a:xfrm>
            <a:off x="589735" y="4395182"/>
            <a:ext cx="649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04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CBDAC9-49B6-BA15-69AC-7432EE0B70F0}"/>
              </a:ext>
            </a:extLst>
          </p:cNvPr>
          <p:cNvSpPr/>
          <p:nvPr/>
        </p:nvSpPr>
        <p:spPr>
          <a:xfrm>
            <a:off x="1267906" y="4395182"/>
            <a:ext cx="6757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实施跟踪。对实施过程中出现的具体问题，应由该分目标的具体负责人提出，交营运部分管人共同商讨，确定最终解决问题的手段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557D7D-A5BA-903C-10DF-DA2C8CD0D387}"/>
              </a:ext>
            </a:extLst>
          </p:cNvPr>
          <p:cNvSpPr/>
          <p:nvPr/>
        </p:nvSpPr>
        <p:spPr>
          <a:xfrm>
            <a:off x="589735" y="5077353"/>
            <a:ext cx="649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05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1BA8A9-752B-691C-D59D-BE02B4660C52}"/>
              </a:ext>
            </a:extLst>
          </p:cNvPr>
          <p:cNvSpPr/>
          <p:nvPr/>
        </p:nvSpPr>
        <p:spPr>
          <a:xfrm>
            <a:off x="1267906" y="5077353"/>
            <a:ext cx="6820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过程监督。对实施过程中出现的具体问题，营运部可行使其监督权力，指出存在的具体问题，督促并协助解决该项目的具体问题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B4C364-8B5C-4AE3-2F21-5B6CEAB4C0F6}"/>
              </a:ext>
            </a:extLst>
          </p:cNvPr>
          <p:cNvSpPr/>
          <p:nvPr/>
        </p:nvSpPr>
        <p:spPr>
          <a:xfrm>
            <a:off x="1267906" y="5759524"/>
            <a:ext cx="6820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总结改进。在计划时间内完成具体目标后，对目标完成情况进行总结，并分析其间出现的问题，商讨改进办法，并作进一步完善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625FD8-CD94-6180-C86B-01B87AF1EC1A}"/>
              </a:ext>
            </a:extLst>
          </p:cNvPr>
          <p:cNvSpPr/>
          <p:nvPr/>
        </p:nvSpPr>
        <p:spPr>
          <a:xfrm>
            <a:off x="589735" y="5759524"/>
            <a:ext cx="649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47800">
                      <a:srgbClr val="0091D9">
                        <a:alpha val="88000"/>
                      </a:srgbClr>
                    </a:gs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06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642AD77-7D9C-8CDB-1D28-DCB1ED3055E5}"/>
              </a:ext>
            </a:extLst>
          </p:cNvPr>
          <p:cNvCxnSpPr>
            <a:cxnSpLocks/>
          </p:cNvCxnSpPr>
          <p:nvPr/>
        </p:nvCxnSpPr>
        <p:spPr>
          <a:xfrm>
            <a:off x="530742" y="2348669"/>
            <a:ext cx="10898703" cy="0"/>
          </a:xfrm>
          <a:prstGeom prst="line">
            <a:avLst/>
          </a:prstGeom>
          <a:ln w="19050">
            <a:solidFill>
              <a:srgbClr val="619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4254B09-0149-47CD-1EBF-56EFAD3AC2E6}"/>
              </a:ext>
            </a:extLst>
          </p:cNvPr>
          <p:cNvCxnSpPr>
            <a:cxnSpLocks/>
          </p:cNvCxnSpPr>
          <p:nvPr/>
        </p:nvCxnSpPr>
        <p:spPr>
          <a:xfrm>
            <a:off x="530742" y="2880622"/>
            <a:ext cx="10898703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E828B5B-D9AB-D9D4-7094-9CE36F549842}"/>
              </a:ext>
            </a:extLst>
          </p:cNvPr>
          <p:cNvCxnSpPr>
            <a:cxnSpLocks/>
          </p:cNvCxnSpPr>
          <p:nvPr/>
        </p:nvCxnSpPr>
        <p:spPr>
          <a:xfrm>
            <a:off x="530742" y="3623235"/>
            <a:ext cx="10898703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F3A2C25-509F-84EA-D793-CA23D5C841AC}"/>
              </a:ext>
            </a:extLst>
          </p:cNvPr>
          <p:cNvCxnSpPr>
            <a:cxnSpLocks/>
          </p:cNvCxnSpPr>
          <p:nvPr/>
        </p:nvCxnSpPr>
        <p:spPr>
          <a:xfrm>
            <a:off x="530742" y="4350608"/>
            <a:ext cx="10898703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C9C7797-0740-8B5E-C463-B540B43EBBD4}"/>
              </a:ext>
            </a:extLst>
          </p:cNvPr>
          <p:cNvCxnSpPr>
            <a:cxnSpLocks/>
          </p:cNvCxnSpPr>
          <p:nvPr/>
        </p:nvCxnSpPr>
        <p:spPr>
          <a:xfrm>
            <a:off x="530742" y="5036358"/>
            <a:ext cx="10898703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7065F99-23C8-2DFF-D485-A1E21A731446}"/>
              </a:ext>
            </a:extLst>
          </p:cNvPr>
          <p:cNvCxnSpPr>
            <a:cxnSpLocks/>
          </p:cNvCxnSpPr>
          <p:nvPr/>
        </p:nvCxnSpPr>
        <p:spPr>
          <a:xfrm>
            <a:off x="530742" y="5662128"/>
            <a:ext cx="10898703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93D1DC2-FE51-2B92-FEFE-69BAB7699738}"/>
              </a:ext>
            </a:extLst>
          </p:cNvPr>
          <p:cNvCxnSpPr>
            <a:cxnSpLocks/>
          </p:cNvCxnSpPr>
          <p:nvPr/>
        </p:nvCxnSpPr>
        <p:spPr>
          <a:xfrm>
            <a:off x="530742" y="6418427"/>
            <a:ext cx="10898703" cy="0"/>
          </a:xfrm>
          <a:prstGeom prst="line">
            <a:avLst/>
          </a:prstGeom>
          <a:ln w="19050">
            <a:solidFill>
              <a:srgbClr val="619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808A60C0-0C59-215E-8A6A-A6C041567800}"/>
              </a:ext>
            </a:extLst>
          </p:cNvPr>
          <p:cNvSpPr/>
          <p:nvPr/>
        </p:nvSpPr>
        <p:spPr>
          <a:xfrm>
            <a:off x="8273786" y="1788551"/>
            <a:ext cx="3262432" cy="468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619DF5"/>
                </a:solidFill>
                <a:latin typeface="+mn-ea"/>
                <a:cs typeface="+mn-ea"/>
              </a:rPr>
              <a:t>对应的应聘者应具备能力：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018A4BC-9D6C-451F-6763-259247C20C8E}"/>
              </a:ext>
            </a:extLst>
          </p:cNvPr>
          <p:cNvGrpSpPr/>
          <p:nvPr/>
        </p:nvGrpSpPr>
        <p:grpSpPr>
          <a:xfrm>
            <a:off x="8208860" y="2418961"/>
            <a:ext cx="3039299" cy="391372"/>
            <a:chOff x="8248460" y="2419499"/>
            <a:chExt cx="3039299" cy="391372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197C997-6A05-96DB-9FFE-26F5DB03EDAB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31C6AD15-9844-65DE-DEEC-A0F7FE065595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箭头: V 形 56">
                <a:extLst>
                  <a:ext uri="{FF2B5EF4-FFF2-40B4-BE49-F238E27FC236}">
                    <a16:creationId xmlns:a16="http://schemas.microsoft.com/office/drawing/2014/main" id="{FC2DD0B0-C6FD-1C0C-3BFE-68FAC45CB92E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箭头: V 形 57">
                <a:extLst>
                  <a:ext uri="{FF2B5EF4-FFF2-40B4-BE49-F238E27FC236}">
                    <a16:creationId xmlns:a16="http://schemas.microsoft.com/office/drawing/2014/main" id="{CA6B4C31-379D-CAF8-30EC-FE39108C4C1D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775DBF9-6B29-1A63-A058-4780CE422FEE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目标全局制定能力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1450EDC-8B45-3C2D-BAC6-C9AC101F1A3F}"/>
              </a:ext>
            </a:extLst>
          </p:cNvPr>
          <p:cNvGrpSpPr/>
          <p:nvPr/>
        </p:nvGrpSpPr>
        <p:grpSpPr>
          <a:xfrm>
            <a:off x="8208860" y="3091282"/>
            <a:ext cx="3039299" cy="391372"/>
            <a:chOff x="8248460" y="2419499"/>
            <a:chExt cx="3039299" cy="391372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2F57E16-65B7-B180-7996-74F5DCB96FA6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398AB690-C989-5B26-7FDF-56E3EF287DBB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箭头: V 形 66">
                <a:extLst>
                  <a:ext uri="{FF2B5EF4-FFF2-40B4-BE49-F238E27FC236}">
                    <a16:creationId xmlns:a16="http://schemas.microsoft.com/office/drawing/2014/main" id="{C4A556CD-21B2-D809-C684-4FEFA982D2F0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箭头: V 形 67">
                <a:extLst>
                  <a:ext uri="{FF2B5EF4-FFF2-40B4-BE49-F238E27FC236}">
                    <a16:creationId xmlns:a16="http://schemas.microsoft.com/office/drawing/2014/main" id="{98439AF7-8655-A553-F6C2-DA6DE10DFC7E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FCC69EC9-86A9-DDBC-3D23-FB094A923377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内容策划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760D767-DB57-D186-D4B9-E38F0B0ADEB8}"/>
              </a:ext>
            </a:extLst>
          </p:cNvPr>
          <p:cNvGrpSpPr/>
          <p:nvPr/>
        </p:nvGrpSpPr>
        <p:grpSpPr>
          <a:xfrm>
            <a:off x="8208860" y="3804721"/>
            <a:ext cx="3039299" cy="391372"/>
            <a:chOff x="8248460" y="2419499"/>
            <a:chExt cx="3039299" cy="391372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AB08FFD-2CEE-FE95-8A08-07334782D373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7FB1DF26-34DB-6E85-DC49-A91A4C182A15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箭头: V 形 72">
                <a:extLst>
                  <a:ext uri="{FF2B5EF4-FFF2-40B4-BE49-F238E27FC236}">
                    <a16:creationId xmlns:a16="http://schemas.microsoft.com/office/drawing/2014/main" id="{6997F42C-CDF0-1838-9C47-65EB2713F5B5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箭头: V 形 73">
                <a:extLst>
                  <a:ext uri="{FF2B5EF4-FFF2-40B4-BE49-F238E27FC236}">
                    <a16:creationId xmlns:a16="http://schemas.microsoft.com/office/drawing/2014/main" id="{2F684D85-9F21-EE73-05C2-7EA3961BEC12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735894F-E6B4-A653-64EA-998417323CBC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节点控制能力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222176-12DC-AF03-C183-078000D533B1}"/>
              </a:ext>
            </a:extLst>
          </p:cNvPr>
          <p:cNvGrpSpPr/>
          <p:nvPr/>
        </p:nvGrpSpPr>
        <p:grpSpPr>
          <a:xfrm>
            <a:off x="8208860" y="4545219"/>
            <a:ext cx="3039299" cy="391372"/>
            <a:chOff x="8248460" y="2419499"/>
            <a:chExt cx="3039299" cy="391372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6469188-9956-D946-183B-9E6DA7E5F05B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78294E48-A556-70E2-D3C7-4961A77587EE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箭头: V 形 78">
                <a:extLst>
                  <a:ext uri="{FF2B5EF4-FFF2-40B4-BE49-F238E27FC236}">
                    <a16:creationId xmlns:a16="http://schemas.microsoft.com/office/drawing/2014/main" id="{BFE23B55-9CE5-EAD4-D98C-778CEDFAE259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箭头: V 形 79">
                <a:extLst>
                  <a:ext uri="{FF2B5EF4-FFF2-40B4-BE49-F238E27FC236}">
                    <a16:creationId xmlns:a16="http://schemas.microsoft.com/office/drawing/2014/main" id="{2A2A102C-DCE3-FC3C-1E04-3B3C0FEC287E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E8D579B-00A6-F032-75D1-9B52E07D7EDA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敏锐的洞察力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555E22E-0CA9-2AAF-0A59-EA998210C986}"/>
              </a:ext>
            </a:extLst>
          </p:cNvPr>
          <p:cNvGrpSpPr/>
          <p:nvPr/>
        </p:nvGrpSpPr>
        <p:grpSpPr>
          <a:xfrm>
            <a:off x="8208860" y="5170803"/>
            <a:ext cx="3039299" cy="391372"/>
            <a:chOff x="8248460" y="2419499"/>
            <a:chExt cx="3039299" cy="3913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13B5DC7-60CB-1014-B18E-F16756DCCC9D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C116803D-7818-BAF8-167C-C1B3AAF1D02F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箭头: V 形 84">
                <a:extLst>
                  <a:ext uri="{FF2B5EF4-FFF2-40B4-BE49-F238E27FC236}">
                    <a16:creationId xmlns:a16="http://schemas.microsoft.com/office/drawing/2014/main" id="{E31CC9E3-C9D2-8ACF-602C-F4DD9F743A70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箭头: V 形 85">
                <a:extLst>
                  <a:ext uri="{FF2B5EF4-FFF2-40B4-BE49-F238E27FC236}">
                    <a16:creationId xmlns:a16="http://schemas.microsoft.com/office/drawing/2014/main" id="{D0F4811F-0AE1-985F-11E4-18DDE824F62C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88F8D26-DBB0-22D3-2DBE-DD84FF6769B5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良好的过程监督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E903862-9810-BC49-1AB1-2C9261D845D6}"/>
              </a:ext>
            </a:extLst>
          </p:cNvPr>
          <p:cNvGrpSpPr/>
          <p:nvPr/>
        </p:nvGrpSpPr>
        <p:grpSpPr>
          <a:xfrm>
            <a:off x="8208860" y="5855532"/>
            <a:ext cx="3039299" cy="391372"/>
            <a:chOff x="8248460" y="2419499"/>
            <a:chExt cx="3039299" cy="3913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31BA824E-2BBE-8EAA-7D86-CC8FE385C451}"/>
                </a:ext>
              </a:extLst>
            </p:cNvPr>
            <p:cNvGrpSpPr/>
            <p:nvPr/>
          </p:nvGrpSpPr>
          <p:grpSpPr>
            <a:xfrm>
              <a:off x="8248460" y="2419499"/>
              <a:ext cx="3039299" cy="391372"/>
              <a:chOff x="8783320" y="2425050"/>
              <a:chExt cx="2509520" cy="391372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5858D716-5257-DD44-825B-069F64C9034C}"/>
                  </a:ext>
                </a:extLst>
              </p:cNvPr>
              <p:cNvSpPr/>
              <p:nvPr/>
            </p:nvSpPr>
            <p:spPr>
              <a:xfrm>
                <a:off x="9243060" y="2425050"/>
                <a:ext cx="2049780" cy="39137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箭头: V 形 90">
                <a:extLst>
                  <a:ext uri="{FF2B5EF4-FFF2-40B4-BE49-F238E27FC236}">
                    <a16:creationId xmlns:a16="http://schemas.microsoft.com/office/drawing/2014/main" id="{B4679A14-92D5-D399-F79D-F221568D330C}"/>
                  </a:ext>
                </a:extLst>
              </p:cNvPr>
              <p:cNvSpPr/>
              <p:nvPr/>
            </p:nvSpPr>
            <p:spPr>
              <a:xfrm>
                <a:off x="8783320" y="2426606"/>
                <a:ext cx="279400" cy="388260"/>
              </a:xfrm>
              <a:prstGeom prst="chevron">
                <a:avLst/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箭头: V 形 91">
                <a:extLst>
                  <a:ext uri="{FF2B5EF4-FFF2-40B4-BE49-F238E27FC236}">
                    <a16:creationId xmlns:a16="http://schemas.microsoft.com/office/drawing/2014/main" id="{307108E8-7BCE-8D7A-0CB8-BD754DEFCEF4}"/>
                  </a:ext>
                </a:extLst>
              </p:cNvPr>
              <p:cNvSpPr/>
              <p:nvPr/>
            </p:nvSpPr>
            <p:spPr>
              <a:xfrm>
                <a:off x="8963660" y="2426606"/>
                <a:ext cx="279400" cy="388260"/>
              </a:xfrm>
              <a:prstGeom prst="chevron">
                <a:avLst/>
              </a:prstGeom>
              <a:solidFill>
                <a:srgbClr val="DCE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7D164533-F560-20ED-159F-AC37FCFA2A8F}"/>
                </a:ext>
              </a:extLst>
            </p:cNvPr>
            <p:cNvSpPr txBox="1"/>
            <p:nvPr/>
          </p:nvSpPr>
          <p:spPr>
            <a:xfrm>
              <a:off x="8908795" y="2430519"/>
              <a:ext cx="23789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cs typeface="+mn-ea"/>
                </a:rPr>
                <a:t>总结改进能力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12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93D2A4BD-FD1A-4AC2-5A6B-0A318D8D2FFE}"/>
              </a:ext>
            </a:extLst>
          </p:cNvPr>
          <p:cNvSpPr/>
          <p:nvPr/>
        </p:nvSpPr>
        <p:spPr>
          <a:xfrm>
            <a:off x="1002030" y="1717394"/>
            <a:ext cx="1924050" cy="7902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1176359" y="393774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职业目标路径设计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077299" y="2304353"/>
            <a:ext cx="1861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03</a:t>
            </a: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5BD6BB8A-EE06-9BD0-34AD-005EE00D1E56}"/>
              </a:ext>
            </a:extLst>
          </p:cNvPr>
          <p:cNvSpPr/>
          <p:nvPr/>
        </p:nvSpPr>
        <p:spPr>
          <a:xfrm flipV="1">
            <a:off x="1034117" y="1717395"/>
            <a:ext cx="1861407" cy="400110"/>
          </a:xfrm>
          <a:prstGeom prst="round2Same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441194-A466-4BC0-1952-D548AC02EB67}"/>
              </a:ext>
            </a:extLst>
          </p:cNvPr>
          <p:cNvSpPr/>
          <p:nvPr/>
        </p:nvSpPr>
        <p:spPr>
          <a:xfrm>
            <a:off x="1359527" y="1717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第二部分</a:t>
            </a:r>
            <a:endParaRPr lang="en-US" altLang="zh-CN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840D4F89-8425-7211-D559-0E5133EC6BD3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11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68400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B1DB3801-06BD-5051-EBCF-65531683B498}"/>
              </a:ext>
            </a:extLst>
          </p:cNvPr>
          <p:cNvSpPr/>
          <p:nvPr/>
        </p:nvSpPr>
        <p:spPr>
          <a:xfrm>
            <a:off x="1105376" y="1859280"/>
            <a:ext cx="9798844" cy="379590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gradFill>
              <a:gsLst>
                <a:gs pos="0">
                  <a:srgbClr val="9BC1F9"/>
                </a:gs>
                <a:gs pos="100000">
                  <a:srgbClr val="619DF5"/>
                </a:gs>
              </a:gsLst>
              <a:lin ang="5400000" scaled="1"/>
            </a:gradFill>
          </a:ln>
          <a:effectLst>
            <a:outerShdw blurRad="114300" dist="114300" dir="2700000" algn="tl" rotWithShape="0">
              <a:srgbClr val="619DF5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12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4030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第三部分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职业目标路径设计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65B3A-4393-F71F-0535-7BE0492B0E90}"/>
              </a:ext>
            </a:extLst>
          </p:cNvPr>
          <p:cNvSpPr/>
          <p:nvPr/>
        </p:nvSpPr>
        <p:spPr>
          <a:xfrm>
            <a:off x="2267664" y="33153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职业生涯目标</a:t>
            </a:r>
            <a:endParaRPr lang="zh-CN" altLang="en-US" dirty="0">
              <a:solidFill>
                <a:srgbClr val="619DF5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278081-4F9E-8142-AFF2-CAFC6A989073}"/>
              </a:ext>
            </a:extLst>
          </p:cNvPr>
          <p:cNvSpPr/>
          <p:nvPr/>
        </p:nvSpPr>
        <p:spPr>
          <a:xfrm>
            <a:off x="4911855" y="331530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运营类管理人员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503F8C-77C3-A847-6973-5A78B71A5704}"/>
              </a:ext>
            </a:extLst>
          </p:cNvPr>
          <p:cNvSpPr/>
          <p:nvPr/>
        </p:nvSpPr>
        <p:spPr>
          <a:xfrm>
            <a:off x="2267664" y="253626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职业生涯发展策略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8CA89C-5CD9-3C66-DA8A-6020CA96F9C5}"/>
              </a:ext>
            </a:extLst>
          </p:cNvPr>
          <p:cNvSpPr/>
          <p:nvPr/>
        </p:nvSpPr>
        <p:spPr>
          <a:xfrm>
            <a:off x="4911855" y="2536267"/>
            <a:ext cx="465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进入大型的互联网公司或者创业类型的公司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4D5205-3540-6AD2-C949-48592A9C607C}"/>
              </a:ext>
            </a:extLst>
          </p:cNvPr>
          <p:cNvSpPr/>
          <p:nvPr/>
        </p:nvSpPr>
        <p:spPr>
          <a:xfrm>
            <a:off x="2267664" y="400289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职业生涯发展路径</a:t>
            </a:r>
            <a:endParaRPr lang="zh-CN" altLang="en-US" dirty="0">
              <a:solidFill>
                <a:srgbClr val="619DF5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531FA5-9A75-418F-4D17-BD512F9E1571}"/>
              </a:ext>
            </a:extLst>
          </p:cNvPr>
          <p:cNvSpPr/>
          <p:nvPr/>
        </p:nvSpPr>
        <p:spPr>
          <a:xfrm>
            <a:off x="4911855" y="400289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走管理路线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FEE627-C457-9ABD-C8A6-7A53CFD562B7}"/>
              </a:ext>
            </a:extLst>
          </p:cNvPr>
          <p:cNvSpPr/>
          <p:nvPr/>
        </p:nvSpPr>
        <p:spPr>
          <a:xfrm>
            <a:off x="2267664" y="48080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具体路径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C28FFF76-3609-1492-7836-E1ABBA9435E7}"/>
              </a:ext>
            </a:extLst>
          </p:cNvPr>
          <p:cNvSpPr>
            <a:spLocks/>
          </p:cNvSpPr>
          <p:nvPr/>
        </p:nvSpPr>
        <p:spPr bwMode="auto">
          <a:xfrm>
            <a:off x="1020128" y="2137070"/>
            <a:ext cx="109538" cy="234950"/>
          </a:xfrm>
          <a:custGeom>
            <a:avLst/>
            <a:gdLst>
              <a:gd name="T0" fmla="*/ 3 w 17"/>
              <a:gd name="T1" fmla="*/ 16 h 36"/>
              <a:gd name="T2" fmla="*/ 14 w 17"/>
              <a:gd name="T3" fmla="*/ 36 h 36"/>
              <a:gd name="T4" fmla="*/ 17 w 17"/>
              <a:gd name="T5" fmla="*/ 0 h 36"/>
              <a:gd name="T6" fmla="*/ 3 w 17"/>
              <a:gd name="T7" fmla="*/ 1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36">
                <a:moveTo>
                  <a:pt x="3" y="16"/>
                </a:moveTo>
                <a:cubicBezTo>
                  <a:pt x="3" y="16"/>
                  <a:pt x="0" y="34"/>
                  <a:pt x="14" y="36"/>
                </a:cubicBezTo>
                <a:cubicBezTo>
                  <a:pt x="17" y="0"/>
                  <a:pt x="17" y="0"/>
                  <a:pt x="17" y="0"/>
                </a:cubicBezTo>
                <a:lnTo>
                  <a:pt x="3" y="16"/>
                </a:lnTo>
                <a:close/>
              </a:path>
            </a:pathLst>
          </a:custGeom>
          <a:solidFill>
            <a:srgbClr val="3553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1C04DED4-ADE4-9041-0306-8DFCD12FAF10}"/>
              </a:ext>
            </a:extLst>
          </p:cNvPr>
          <p:cNvSpPr>
            <a:spLocks/>
          </p:cNvSpPr>
          <p:nvPr/>
        </p:nvSpPr>
        <p:spPr bwMode="auto">
          <a:xfrm>
            <a:off x="1039178" y="1467145"/>
            <a:ext cx="2911475" cy="787400"/>
          </a:xfrm>
          <a:custGeom>
            <a:avLst/>
            <a:gdLst>
              <a:gd name="T0" fmla="*/ 1707 w 1834"/>
              <a:gd name="T1" fmla="*/ 0 h 496"/>
              <a:gd name="T2" fmla="*/ 0 w 1834"/>
              <a:gd name="T3" fmla="*/ 0 h 496"/>
              <a:gd name="T4" fmla="*/ 0 w 1834"/>
              <a:gd name="T5" fmla="*/ 250 h 496"/>
              <a:gd name="T6" fmla="*/ 0 w 1834"/>
              <a:gd name="T7" fmla="*/ 496 h 496"/>
              <a:gd name="T8" fmla="*/ 1707 w 1834"/>
              <a:gd name="T9" fmla="*/ 496 h 496"/>
              <a:gd name="T10" fmla="*/ 1834 w 1834"/>
              <a:gd name="T11" fmla="*/ 250 h 496"/>
              <a:gd name="T12" fmla="*/ 1707 w 1834"/>
              <a:gd name="T13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4" h="496">
                <a:moveTo>
                  <a:pt x="1707" y="0"/>
                </a:moveTo>
                <a:lnTo>
                  <a:pt x="0" y="0"/>
                </a:lnTo>
                <a:lnTo>
                  <a:pt x="0" y="250"/>
                </a:lnTo>
                <a:lnTo>
                  <a:pt x="0" y="496"/>
                </a:lnTo>
                <a:lnTo>
                  <a:pt x="1707" y="496"/>
                </a:lnTo>
                <a:lnTo>
                  <a:pt x="1834" y="250"/>
                </a:lnTo>
                <a:lnTo>
                  <a:pt x="1707" y="0"/>
                </a:lnTo>
                <a:close/>
              </a:path>
            </a:pathLst>
          </a:custGeom>
          <a:solidFill>
            <a:srgbClr val="619D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772D91C-EEB4-D0A5-0101-E66DDD08D319}"/>
              </a:ext>
            </a:extLst>
          </p:cNvPr>
          <p:cNvSpPr txBox="1"/>
          <p:nvPr/>
        </p:nvSpPr>
        <p:spPr>
          <a:xfrm>
            <a:off x="1287780" y="1636708"/>
            <a:ext cx="2450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职业目标的确定</a:t>
            </a: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3BE053B7-8317-7308-D8A2-507329282115}"/>
              </a:ext>
            </a:extLst>
          </p:cNvPr>
          <p:cNvCxnSpPr>
            <a:cxnSpLocks/>
          </p:cNvCxnSpPr>
          <p:nvPr/>
        </p:nvCxnSpPr>
        <p:spPr>
          <a:xfrm>
            <a:off x="1579393" y="3109222"/>
            <a:ext cx="8806667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8F7D749F-1F7D-BB4D-6590-299B389B41BA}"/>
              </a:ext>
            </a:extLst>
          </p:cNvPr>
          <p:cNvCxnSpPr>
            <a:cxnSpLocks/>
          </p:cNvCxnSpPr>
          <p:nvPr/>
        </p:nvCxnSpPr>
        <p:spPr>
          <a:xfrm>
            <a:off x="1579393" y="3825502"/>
            <a:ext cx="8806667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2F2C73CC-B521-8AB2-8131-9C5D6C59C3C2}"/>
              </a:ext>
            </a:extLst>
          </p:cNvPr>
          <p:cNvCxnSpPr>
            <a:cxnSpLocks/>
          </p:cNvCxnSpPr>
          <p:nvPr/>
        </p:nvCxnSpPr>
        <p:spPr>
          <a:xfrm>
            <a:off x="1579393" y="4572262"/>
            <a:ext cx="8806667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5A5AF01-326E-0D0D-D955-AB2C0CFB3220}"/>
              </a:ext>
            </a:extLst>
          </p:cNvPr>
          <p:cNvCxnSpPr>
            <a:cxnSpLocks/>
          </p:cNvCxnSpPr>
          <p:nvPr/>
        </p:nvCxnSpPr>
        <p:spPr>
          <a:xfrm>
            <a:off x="1579393" y="5341882"/>
            <a:ext cx="8806667" cy="0"/>
          </a:xfrm>
          <a:prstGeom prst="line">
            <a:avLst/>
          </a:prstGeom>
          <a:ln w="6350">
            <a:solidFill>
              <a:srgbClr val="619D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821BA8F-FDFB-8FB1-5947-35F056D34CF5}"/>
              </a:ext>
            </a:extLst>
          </p:cNvPr>
          <p:cNvGrpSpPr/>
          <p:nvPr/>
        </p:nvGrpSpPr>
        <p:grpSpPr>
          <a:xfrm>
            <a:off x="4909323" y="4724309"/>
            <a:ext cx="5476738" cy="411690"/>
            <a:chOff x="4909322" y="4724309"/>
            <a:chExt cx="6396905" cy="411690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198B706A-E3EF-FFCC-BBF3-3F565AF22603}"/>
                </a:ext>
              </a:extLst>
            </p:cNvPr>
            <p:cNvGrpSpPr/>
            <p:nvPr/>
          </p:nvGrpSpPr>
          <p:grpSpPr>
            <a:xfrm>
              <a:off x="4909322" y="4724309"/>
              <a:ext cx="1196340" cy="387903"/>
              <a:chOff x="4909322" y="4724309"/>
              <a:chExt cx="1196340" cy="387903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22052397-D049-1E5C-1422-30B8404067A8}"/>
                  </a:ext>
                </a:extLst>
              </p:cNvPr>
              <p:cNvSpPr/>
              <p:nvPr/>
            </p:nvSpPr>
            <p:spPr>
              <a:xfrm>
                <a:off x="4909322" y="4724309"/>
                <a:ext cx="1196340" cy="36933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E7CA33A-94B6-40AD-2A5E-E4F52F8B0245}"/>
                  </a:ext>
                </a:extLst>
              </p:cNvPr>
              <p:cNvSpPr txBox="1"/>
              <p:nvPr/>
            </p:nvSpPr>
            <p:spPr>
              <a:xfrm>
                <a:off x="5096827" y="4742880"/>
                <a:ext cx="789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实习</a:t>
                </a: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EA9A1A6C-0569-9749-094B-9AC97020B7DE}"/>
                </a:ext>
              </a:extLst>
            </p:cNvPr>
            <p:cNvGrpSpPr/>
            <p:nvPr/>
          </p:nvGrpSpPr>
          <p:grpSpPr>
            <a:xfrm>
              <a:off x="6233971" y="4731083"/>
              <a:ext cx="1196340" cy="387903"/>
              <a:chOff x="4909322" y="4724309"/>
              <a:chExt cx="1196340" cy="387903"/>
            </a:xfrm>
          </p:grpSpPr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DA365BE1-1634-E195-DA41-A358014B0B6E}"/>
                  </a:ext>
                </a:extLst>
              </p:cNvPr>
              <p:cNvSpPr/>
              <p:nvPr/>
            </p:nvSpPr>
            <p:spPr>
              <a:xfrm>
                <a:off x="4909322" y="4724309"/>
                <a:ext cx="1196340" cy="36933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1542318D-DE4B-C281-C87D-A37D11AA7D79}"/>
                  </a:ext>
                </a:extLst>
              </p:cNvPr>
              <p:cNvSpPr txBox="1"/>
              <p:nvPr/>
            </p:nvSpPr>
            <p:spPr>
              <a:xfrm>
                <a:off x="5096827" y="4742880"/>
                <a:ext cx="789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转正</a:t>
                </a: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00C0D38-AE24-6D82-7AB8-008B7E54EDAC}"/>
                </a:ext>
              </a:extLst>
            </p:cNvPr>
            <p:cNvGrpSpPr/>
            <p:nvPr/>
          </p:nvGrpSpPr>
          <p:grpSpPr>
            <a:xfrm>
              <a:off x="7525943" y="4736754"/>
              <a:ext cx="1196340" cy="387903"/>
              <a:chOff x="4909322" y="4724309"/>
              <a:chExt cx="1196340" cy="387903"/>
            </a:xfrm>
          </p:grpSpPr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193CAADF-6E37-859F-3A2E-C11409002F9C}"/>
                  </a:ext>
                </a:extLst>
              </p:cNvPr>
              <p:cNvSpPr/>
              <p:nvPr/>
            </p:nvSpPr>
            <p:spPr>
              <a:xfrm>
                <a:off x="4909322" y="4724309"/>
                <a:ext cx="1196340" cy="36933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23148E6-426A-F8BD-3031-A5C460284B38}"/>
                  </a:ext>
                </a:extLst>
              </p:cNvPr>
              <p:cNvSpPr txBox="1"/>
              <p:nvPr/>
            </p:nvSpPr>
            <p:spPr>
              <a:xfrm>
                <a:off x="5096827" y="4742880"/>
                <a:ext cx="789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主管</a:t>
                </a:r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929437F1-781D-BA5D-8C8A-78464363BC2F}"/>
                </a:ext>
              </a:extLst>
            </p:cNvPr>
            <p:cNvGrpSpPr/>
            <p:nvPr/>
          </p:nvGrpSpPr>
          <p:grpSpPr>
            <a:xfrm>
              <a:off x="8817915" y="4742425"/>
              <a:ext cx="1196340" cy="387903"/>
              <a:chOff x="4909322" y="4724309"/>
              <a:chExt cx="1196340" cy="387903"/>
            </a:xfrm>
          </p:grpSpPr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FC540BD4-E236-4026-E823-ABCD483361FA}"/>
                  </a:ext>
                </a:extLst>
              </p:cNvPr>
              <p:cNvSpPr/>
              <p:nvPr/>
            </p:nvSpPr>
            <p:spPr>
              <a:xfrm>
                <a:off x="4909322" y="4724309"/>
                <a:ext cx="1196340" cy="36933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C46E84A-7E22-E49E-B11D-B74DAF225EDD}"/>
                  </a:ext>
                </a:extLst>
              </p:cNvPr>
              <p:cNvSpPr txBox="1"/>
              <p:nvPr/>
            </p:nvSpPr>
            <p:spPr>
              <a:xfrm>
                <a:off x="5096827" y="4742880"/>
                <a:ext cx="789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经理</a:t>
                </a:r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1F07A630-38C4-95D6-DA1F-F2EE2A19F2BE}"/>
                </a:ext>
              </a:extLst>
            </p:cNvPr>
            <p:cNvGrpSpPr/>
            <p:nvPr/>
          </p:nvGrpSpPr>
          <p:grpSpPr>
            <a:xfrm>
              <a:off x="10109887" y="4748096"/>
              <a:ext cx="1196340" cy="387903"/>
              <a:chOff x="4909322" y="4724309"/>
              <a:chExt cx="1196340" cy="387903"/>
            </a:xfrm>
          </p:grpSpPr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B0215A29-1576-C788-FF65-26316D991ABC}"/>
                  </a:ext>
                </a:extLst>
              </p:cNvPr>
              <p:cNvSpPr/>
              <p:nvPr/>
            </p:nvSpPr>
            <p:spPr>
              <a:xfrm>
                <a:off x="4909322" y="4724309"/>
                <a:ext cx="1196340" cy="369332"/>
              </a:xfrm>
              <a:prstGeom prst="roundRect">
                <a:avLst>
                  <a:gd name="adj" fmla="val 50000"/>
                </a:avLst>
              </a:prstGeom>
              <a:solidFill>
                <a:srgbClr val="619D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F37B165A-8EA7-967D-0F81-55425C8DB668}"/>
                  </a:ext>
                </a:extLst>
              </p:cNvPr>
              <p:cNvSpPr txBox="1"/>
              <p:nvPr/>
            </p:nvSpPr>
            <p:spPr>
              <a:xfrm>
                <a:off x="5096827" y="4742880"/>
                <a:ext cx="789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总监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88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FCD38F8-83CC-61AC-0D93-FCF38F829C7B}"/>
              </a:ext>
            </a:extLst>
          </p:cNvPr>
          <p:cNvSpPr/>
          <p:nvPr/>
        </p:nvSpPr>
        <p:spPr>
          <a:xfrm>
            <a:off x="6709916" y="1124652"/>
            <a:ext cx="4808329" cy="1981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8303216-2C18-5B31-ED6B-4F27DEF3ED36}"/>
              </a:ext>
            </a:extLst>
          </p:cNvPr>
          <p:cNvSpPr/>
          <p:nvPr/>
        </p:nvSpPr>
        <p:spPr>
          <a:xfrm>
            <a:off x="6683493" y="3972628"/>
            <a:ext cx="4834752" cy="2146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92E84E-6FB1-028D-1226-E4E44068108B}"/>
              </a:ext>
            </a:extLst>
          </p:cNvPr>
          <p:cNvSpPr/>
          <p:nvPr/>
        </p:nvSpPr>
        <p:spPr>
          <a:xfrm>
            <a:off x="731412" y="1124652"/>
            <a:ext cx="4808329" cy="1981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F983EA2-EF87-9661-5AAE-7CD98D2997D7}"/>
              </a:ext>
            </a:extLst>
          </p:cNvPr>
          <p:cNvSpPr/>
          <p:nvPr/>
        </p:nvSpPr>
        <p:spPr>
          <a:xfrm>
            <a:off x="704989" y="3972628"/>
            <a:ext cx="4834752" cy="2146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13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4030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第三部分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职业目标路径设计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F97500-0614-C453-93E5-DE270EFFDF1E}"/>
              </a:ext>
            </a:extLst>
          </p:cNvPr>
          <p:cNvSpPr/>
          <p:nvPr/>
        </p:nvSpPr>
        <p:spPr>
          <a:xfrm>
            <a:off x="3305863" y="26446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个人优势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C6F3E3-4389-BC35-E605-2A97504339DA}"/>
              </a:ext>
            </a:extLst>
          </p:cNvPr>
          <p:cNvSpPr/>
          <p:nvPr/>
        </p:nvSpPr>
        <p:spPr>
          <a:xfrm>
            <a:off x="3305863" y="39728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发展机会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DF194-F90D-3898-424D-D1F644BCC2A2}"/>
              </a:ext>
            </a:extLst>
          </p:cNvPr>
          <p:cNvSpPr/>
          <p:nvPr/>
        </p:nvSpPr>
        <p:spPr>
          <a:xfrm>
            <a:off x="7459467" y="26446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个人劣势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19F583-9F37-5E39-52D2-495B9F06ACF7}"/>
              </a:ext>
            </a:extLst>
          </p:cNvPr>
          <p:cNvSpPr/>
          <p:nvPr/>
        </p:nvSpPr>
        <p:spPr>
          <a:xfrm>
            <a:off x="7459467" y="397288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职业威胁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6D43221-DB0D-0372-F241-2ED4DD5BAC8D}"/>
              </a:ext>
            </a:extLst>
          </p:cNvPr>
          <p:cNvSpPr/>
          <p:nvPr/>
        </p:nvSpPr>
        <p:spPr>
          <a:xfrm>
            <a:off x="4882781" y="2278380"/>
            <a:ext cx="1257300" cy="1257300"/>
          </a:xfrm>
          <a:prstGeom prst="ellipse">
            <a:avLst/>
          </a:prstGeom>
          <a:solidFill>
            <a:srgbClr val="619DF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B86EF5-3C58-5746-DC6D-40A2C60022BC}"/>
              </a:ext>
            </a:extLst>
          </p:cNvPr>
          <p:cNvSpPr/>
          <p:nvPr/>
        </p:nvSpPr>
        <p:spPr>
          <a:xfrm>
            <a:off x="6041021" y="2278380"/>
            <a:ext cx="1257300" cy="1257300"/>
          </a:xfrm>
          <a:prstGeom prst="ellipse">
            <a:avLst/>
          </a:prstGeom>
          <a:solidFill>
            <a:srgbClr val="35538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F7CE27-A322-8EBA-3351-3E3DF99BC53F}"/>
              </a:ext>
            </a:extLst>
          </p:cNvPr>
          <p:cNvSpPr/>
          <p:nvPr/>
        </p:nvSpPr>
        <p:spPr>
          <a:xfrm>
            <a:off x="4882781" y="3468066"/>
            <a:ext cx="1257300" cy="1257300"/>
          </a:xfrm>
          <a:prstGeom prst="ellipse">
            <a:avLst/>
          </a:prstGeom>
          <a:solidFill>
            <a:srgbClr val="50BF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11E0016-4541-6EC8-1D8D-300455BBB07E}"/>
              </a:ext>
            </a:extLst>
          </p:cNvPr>
          <p:cNvSpPr/>
          <p:nvPr/>
        </p:nvSpPr>
        <p:spPr>
          <a:xfrm>
            <a:off x="6041021" y="3468066"/>
            <a:ext cx="1257300" cy="1257300"/>
          </a:xfrm>
          <a:prstGeom prst="ellipse">
            <a:avLst/>
          </a:prstGeom>
          <a:solidFill>
            <a:srgbClr val="F4745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E69A52F-6CDD-08AE-A638-59E03C8DE7F9}"/>
              </a:ext>
            </a:extLst>
          </p:cNvPr>
          <p:cNvSpPr/>
          <p:nvPr/>
        </p:nvSpPr>
        <p:spPr>
          <a:xfrm>
            <a:off x="5202961" y="2558937"/>
            <a:ext cx="5918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S</a:t>
            </a:r>
            <a:endParaRPr lang="zh-CN" altLang="zh-CN" sz="4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FF689D-F8D9-E161-8D82-38CEB4CDA5DC}"/>
              </a:ext>
            </a:extLst>
          </p:cNvPr>
          <p:cNvSpPr/>
          <p:nvPr/>
        </p:nvSpPr>
        <p:spPr>
          <a:xfrm>
            <a:off x="6258340" y="2558937"/>
            <a:ext cx="822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W</a:t>
            </a:r>
            <a:endParaRPr lang="zh-CN" altLang="zh-CN" sz="4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CC3A1D-88AD-0B90-8BDD-7158DEE0622E}"/>
              </a:ext>
            </a:extLst>
          </p:cNvPr>
          <p:cNvSpPr/>
          <p:nvPr/>
        </p:nvSpPr>
        <p:spPr>
          <a:xfrm>
            <a:off x="5166893" y="3715024"/>
            <a:ext cx="6639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O</a:t>
            </a:r>
            <a:endParaRPr lang="zh-CN" altLang="zh-CN" sz="4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6ED0D9-A8AA-A165-C142-DC89F3B2B810}"/>
              </a:ext>
            </a:extLst>
          </p:cNvPr>
          <p:cNvSpPr/>
          <p:nvPr/>
        </p:nvSpPr>
        <p:spPr>
          <a:xfrm>
            <a:off x="6389902" y="3737467"/>
            <a:ext cx="5373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T</a:t>
            </a:r>
            <a:endParaRPr lang="zh-CN" altLang="zh-CN" sz="4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5A43BE-F003-EF37-0C48-2B60A66B4295}"/>
              </a:ext>
            </a:extLst>
          </p:cNvPr>
          <p:cNvSpPr/>
          <p:nvPr/>
        </p:nvSpPr>
        <p:spPr>
          <a:xfrm>
            <a:off x="1623069" y="4523710"/>
            <a:ext cx="27480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随着经济的发展，互联网行业发发展迅速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信息传递渠道多样，互联网行业资源获取比较便利</a:t>
            </a:r>
            <a:endParaRPr lang="zh-CN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08DC27E-D599-F235-EED7-6FD85F09A26B}"/>
              </a:ext>
            </a:extLst>
          </p:cNvPr>
          <p:cNvSpPr/>
          <p:nvPr/>
        </p:nvSpPr>
        <p:spPr>
          <a:xfrm>
            <a:off x="7459467" y="1560023"/>
            <a:ext cx="4001120" cy="71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文学课程方面比较薄弱，英语基础差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本科学历就业竞争大</a:t>
            </a:r>
            <a:endParaRPr lang="zh-CN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CC3750-FEE6-572C-784D-D1E6C6A630D0}"/>
              </a:ext>
            </a:extLst>
          </p:cNvPr>
          <p:cNvSpPr/>
          <p:nvPr/>
        </p:nvSpPr>
        <p:spPr>
          <a:xfrm>
            <a:off x="7508485" y="4473575"/>
            <a:ext cx="3254450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知识面不够宽。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大学生就业形势严峻，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互联网运营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受到很多毕业生的青睐；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形成扎堆现象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121EDC7-5622-2C9B-9E2F-39790246939C}"/>
              </a:ext>
            </a:extLst>
          </p:cNvPr>
          <p:cNvSpPr/>
          <p:nvPr/>
        </p:nvSpPr>
        <p:spPr>
          <a:xfrm>
            <a:off x="1623069" y="1406308"/>
            <a:ext cx="228470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较强的职业兴趣</a:t>
            </a: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较好的专业知识</a:t>
            </a: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较好的发展前景</a:t>
            </a: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家庭支持</a:t>
            </a:r>
          </a:p>
        </p:txBody>
      </p:sp>
    </p:spTree>
    <p:extLst>
      <p:ext uri="{BB962C8B-B14F-4D97-AF65-F5344CB8AC3E}">
        <p14:creationId xmlns:p14="http://schemas.microsoft.com/office/powerpoint/2010/main" val="9757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14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4030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第三部分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职业目标路径设计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F4A70F-B193-CCC2-44F1-4634F652C484}"/>
              </a:ext>
            </a:extLst>
          </p:cNvPr>
          <p:cNvSpPr txBox="1"/>
          <p:nvPr/>
        </p:nvSpPr>
        <p:spPr>
          <a:xfrm>
            <a:off x="3048000" y="11055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职业终极目标和路径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D355C8-85D2-60ED-FB04-842EB1B1FAB1}"/>
              </a:ext>
            </a:extLst>
          </p:cNvPr>
          <p:cNvSpPr/>
          <p:nvPr/>
        </p:nvSpPr>
        <p:spPr>
          <a:xfrm>
            <a:off x="7672533" y="4735277"/>
            <a:ext cx="3652681" cy="1151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经营自己的公司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积极投身于慈善事业建设之中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公司不断变大、变强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B1FA89-385C-57C3-FE37-1A0C5726DD6C}"/>
              </a:ext>
            </a:extLst>
          </p:cNvPr>
          <p:cNvSpPr/>
          <p:nvPr/>
        </p:nvSpPr>
        <p:spPr>
          <a:xfrm>
            <a:off x="1415560" y="4735276"/>
            <a:ext cx="3264879" cy="1151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努力地工作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积累经验及财富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不断提高自身的职业技能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BC9A38-0928-53C9-ECA6-9679DFEAFD2E}"/>
              </a:ext>
            </a:extLst>
          </p:cNvPr>
          <p:cNvSpPr/>
          <p:nvPr/>
        </p:nvSpPr>
        <p:spPr>
          <a:xfrm>
            <a:off x="4532103" y="1953646"/>
            <a:ext cx="3353790" cy="1151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使自我有所成就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积累一定的资金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为下一步创业做积极的准备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9439BF-AC88-65C3-240E-CA130AD3C33F}"/>
              </a:ext>
            </a:extLst>
          </p:cNvPr>
          <p:cNvGrpSpPr/>
          <p:nvPr/>
        </p:nvGrpSpPr>
        <p:grpSpPr>
          <a:xfrm>
            <a:off x="1250481" y="3364864"/>
            <a:ext cx="3042376" cy="903963"/>
            <a:chOff x="1219200" y="3334384"/>
            <a:chExt cx="3042376" cy="903963"/>
          </a:xfrm>
        </p:grpSpPr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C748018C-A30F-3C14-B619-A285DD1D799C}"/>
                </a:ext>
              </a:extLst>
            </p:cNvPr>
            <p:cNvSpPr/>
            <p:nvPr/>
          </p:nvSpPr>
          <p:spPr>
            <a:xfrm>
              <a:off x="1219200" y="3334384"/>
              <a:ext cx="3042376" cy="903963"/>
            </a:xfrm>
            <a:prstGeom prst="chevron">
              <a:avLst/>
            </a:prstGeom>
            <a:solidFill>
              <a:srgbClr val="50B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760FC1-C5C0-0F25-79B1-9F11F7ACECF9}"/>
                </a:ext>
              </a:extLst>
            </p:cNvPr>
            <p:cNvSpPr/>
            <p:nvPr/>
          </p:nvSpPr>
          <p:spPr>
            <a:xfrm>
              <a:off x="2291496" y="3500864"/>
              <a:ext cx="1107996" cy="543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前三年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2606860-2339-1AD5-2873-715ACEA126ED}"/>
              </a:ext>
            </a:extLst>
          </p:cNvPr>
          <p:cNvGrpSpPr/>
          <p:nvPr/>
        </p:nvGrpSpPr>
        <p:grpSpPr>
          <a:xfrm>
            <a:off x="4350284" y="3364864"/>
            <a:ext cx="3138815" cy="903963"/>
            <a:chOff x="1149259" y="3334384"/>
            <a:chExt cx="3138815" cy="903963"/>
          </a:xfrm>
        </p:grpSpPr>
        <p:sp>
          <p:nvSpPr>
            <p:cNvPr id="38" name="箭头: V 形 37">
              <a:extLst>
                <a:ext uri="{FF2B5EF4-FFF2-40B4-BE49-F238E27FC236}">
                  <a16:creationId xmlns:a16="http://schemas.microsoft.com/office/drawing/2014/main" id="{67CE4E1D-0A66-1B14-CD84-30C00D05421D}"/>
                </a:ext>
              </a:extLst>
            </p:cNvPr>
            <p:cNvSpPr/>
            <p:nvPr/>
          </p:nvSpPr>
          <p:spPr>
            <a:xfrm>
              <a:off x="1149259" y="3334384"/>
              <a:ext cx="3138815" cy="903963"/>
            </a:xfrm>
            <a:prstGeom prst="chevron">
              <a:avLst/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EADD72A-39BF-9599-E4C8-1A258B009BE6}"/>
                </a:ext>
              </a:extLst>
            </p:cNvPr>
            <p:cNvSpPr/>
            <p:nvPr/>
          </p:nvSpPr>
          <p:spPr>
            <a:xfrm>
              <a:off x="1875614" y="3514462"/>
              <a:ext cx="2047110" cy="543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第一个</a:t>
              </a:r>
              <a:r>
                <a:rPr lang="en-US" altLang="zh-CN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10</a:t>
              </a:r>
              <a:r>
                <a:rPr lang="zh-CN" altLang="en-US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年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660427-63D3-7215-DA3E-57D4079C4601}"/>
              </a:ext>
            </a:extLst>
          </p:cNvPr>
          <p:cNvGrpSpPr/>
          <p:nvPr/>
        </p:nvGrpSpPr>
        <p:grpSpPr>
          <a:xfrm>
            <a:off x="7603953" y="3351263"/>
            <a:ext cx="3138815" cy="903963"/>
            <a:chOff x="1149259" y="3334384"/>
            <a:chExt cx="3138815" cy="903963"/>
          </a:xfrm>
        </p:grpSpPr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126B82CA-4DB7-C9A9-3DD8-73CCD22C3D46}"/>
                </a:ext>
              </a:extLst>
            </p:cNvPr>
            <p:cNvSpPr/>
            <p:nvPr/>
          </p:nvSpPr>
          <p:spPr>
            <a:xfrm>
              <a:off x="1149259" y="3334384"/>
              <a:ext cx="3138815" cy="903963"/>
            </a:xfrm>
            <a:prstGeom prst="chevron">
              <a:avLst/>
            </a:prstGeom>
            <a:solidFill>
              <a:srgbClr val="F47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27032FC-1851-90D4-2652-55E78F65C549}"/>
                </a:ext>
              </a:extLst>
            </p:cNvPr>
            <p:cNvSpPr/>
            <p:nvPr/>
          </p:nvSpPr>
          <p:spPr>
            <a:xfrm>
              <a:off x="1875614" y="3514462"/>
              <a:ext cx="2047110" cy="543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第二个</a:t>
              </a:r>
              <a:r>
                <a:rPr lang="en-US" altLang="zh-CN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10</a:t>
              </a:r>
              <a:r>
                <a:rPr lang="zh-CN" altLang="en-US" sz="2400" b="1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年</a:t>
              </a:r>
            </a:p>
          </p:txBody>
        </p:sp>
      </p:grp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53439076-48FF-D07B-7093-D7FC255E99C8}"/>
              </a:ext>
            </a:extLst>
          </p:cNvPr>
          <p:cNvSpPr/>
          <p:nvPr/>
        </p:nvSpPr>
        <p:spPr>
          <a:xfrm>
            <a:off x="3951665" y="3357952"/>
            <a:ext cx="745959" cy="903963"/>
          </a:xfrm>
          <a:prstGeom prst="chevron">
            <a:avLst>
              <a:gd name="adj" fmla="val 586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箭头: V 形 43">
            <a:extLst>
              <a:ext uri="{FF2B5EF4-FFF2-40B4-BE49-F238E27FC236}">
                <a16:creationId xmlns:a16="http://schemas.microsoft.com/office/drawing/2014/main" id="{44E05B00-AEEC-2FCB-554E-BF4F7436302A}"/>
              </a:ext>
            </a:extLst>
          </p:cNvPr>
          <p:cNvSpPr/>
          <p:nvPr/>
        </p:nvSpPr>
        <p:spPr>
          <a:xfrm>
            <a:off x="7173546" y="3351260"/>
            <a:ext cx="745959" cy="903963"/>
          </a:xfrm>
          <a:prstGeom prst="chevron">
            <a:avLst>
              <a:gd name="adj" fmla="val 586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3AE3F911-A5C7-E1CC-7737-1A7720F67D61}"/>
              </a:ext>
            </a:extLst>
          </p:cNvPr>
          <p:cNvSpPr/>
          <p:nvPr/>
        </p:nvSpPr>
        <p:spPr>
          <a:xfrm>
            <a:off x="5722620" y="3104795"/>
            <a:ext cx="220980" cy="190500"/>
          </a:xfrm>
          <a:prstGeom prst="triangle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07FEF069-234F-190D-6ABB-3D409CE28B20}"/>
              </a:ext>
            </a:extLst>
          </p:cNvPr>
          <p:cNvSpPr/>
          <p:nvPr/>
        </p:nvSpPr>
        <p:spPr>
          <a:xfrm flipV="1">
            <a:off x="2720123" y="4408805"/>
            <a:ext cx="220980" cy="190500"/>
          </a:xfrm>
          <a:prstGeom prst="triangle">
            <a:avLst/>
          </a:prstGeom>
          <a:solidFill>
            <a:srgbClr val="5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BEF723F1-CB69-F94D-5E32-CCC7E450726C}"/>
              </a:ext>
            </a:extLst>
          </p:cNvPr>
          <p:cNvSpPr/>
          <p:nvPr/>
        </p:nvSpPr>
        <p:spPr>
          <a:xfrm flipV="1">
            <a:off x="8923020" y="4409440"/>
            <a:ext cx="220980" cy="190500"/>
          </a:xfrm>
          <a:prstGeom prst="triangle">
            <a:avLst/>
          </a:prstGeom>
          <a:solidFill>
            <a:srgbClr val="F47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93D2A4BD-FD1A-4AC2-5A6B-0A318D8D2FFE}"/>
              </a:ext>
            </a:extLst>
          </p:cNvPr>
          <p:cNvSpPr/>
          <p:nvPr/>
        </p:nvSpPr>
        <p:spPr>
          <a:xfrm>
            <a:off x="1002030" y="1717394"/>
            <a:ext cx="1924050" cy="7902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1176359" y="3937749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规划与实施计划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077299" y="2304353"/>
            <a:ext cx="1861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04</a:t>
            </a: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5BD6BB8A-EE06-9BD0-34AD-005EE00D1E56}"/>
              </a:ext>
            </a:extLst>
          </p:cNvPr>
          <p:cNvSpPr/>
          <p:nvPr/>
        </p:nvSpPr>
        <p:spPr>
          <a:xfrm flipV="1">
            <a:off x="1034117" y="1717395"/>
            <a:ext cx="1861407" cy="400110"/>
          </a:xfrm>
          <a:prstGeom prst="round2Same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441194-A466-4BC0-1952-D548AC02EB67}"/>
              </a:ext>
            </a:extLst>
          </p:cNvPr>
          <p:cNvSpPr/>
          <p:nvPr/>
        </p:nvSpPr>
        <p:spPr>
          <a:xfrm>
            <a:off x="1359527" y="1717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第四部分</a:t>
            </a:r>
            <a:endParaRPr lang="en-US" altLang="zh-CN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840D4F89-8425-7211-D559-0E5133EC6BD3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15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5111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16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935019" y="2526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第四部分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规划与实施计划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813F83-024A-CE12-24B0-552FF16B367C}"/>
              </a:ext>
            </a:extLst>
          </p:cNvPr>
          <p:cNvSpPr txBox="1"/>
          <p:nvPr/>
        </p:nvSpPr>
        <p:spPr>
          <a:xfrm>
            <a:off x="3048000" y="11030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职业发展的行动计划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0080BAF-F8EC-A8D2-CF4F-BC056649ABFB}"/>
              </a:ext>
            </a:extLst>
          </p:cNvPr>
          <p:cNvGrpSpPr/>
          <p:nvPr/>
        </p:nvGrpSpPr>
        <p:grpSpPr>
          <a:xfrm>
            <a:off x="1502946" y="4234906"/>
            <a:ext cx="1493520" cy="1679556"/>
            <a:chOff x="1882377" y="4099560"/>
            <a:chExt cx="1493520" cy="1679556"/>
          </a:xfrm>
        </p:grpSpPr>
        <p:sp>
          <p:nvSpPr>
            <p:cNvPr id="6" name="流程图: 合并 5">
              <a:extLst>
                <a:ext uri="{FF2B5EF4-FFF2-40B4-BE49-F238E27FC236}">
                  <a16:creationId xmlns:a16="http://schemas.microsoft.com/office/drawing/2014/main" id="{D5AF9916-64C9-2260-DC39-8B7281E0C205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74189583-83A1-03D5-831D-F8C85D0D2733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AA3574-113E-16C7-A5E4-196464B42892}"/>
              </a:ext>
            </a:extLst>
          </p:cNvPr>
          <p:cNvGrpSpPr/>
          <p:nvPr/>
        </p:nvGrpSpPr>
        <p:grpSpPr>
          <a:xfrm>
            <a:off x="4969809" y="3454954"/>
            <a:ext cx="1493520" cy="1679556"/>
            <a:chOff x="1882377" y="4099560"/>
            <a:chExt cx="1493520" cy="1679556"/>
          </a:xfrm>
        </p:grpSpPr>
        <p:sp>
          <p:nvSpPr>
            <p:cNvPr id="16" name="流程图: 合并 15">
              <a:extLst>
                <a:ext uri="{FF2B5EF4-FFF2-40B4-BE49-F238E27FC236}">
                  <a16:creationId xmlns:a16="http://schemas.microsoft.com/office/drawing/2014/main" id="{6C5C40A1-7FCB-058E-60A4-2126BE273D60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35538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梯形 17">
              <a:extLst>
                <a:ext uri="{FF2B5EF4-FFF2-40B4-BE49-F238E27FC236}">
                  <a16:creationId xmlns:a16="http://schemas.microsoft.com/office/drawing/2014/main" id="{291DC941-F738-27B1-42C4-F5ECABD82C1C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4BB8CA-7AD9-12E7-3812-3E078A3677FC}"/>
              </a:ext>
            </a:extLst>
          </p:cNvPr>
          <p:cNvGrpSpPr/>
          <p:nvPr/>
        </p:nvGrpSpPr>
        <p:grpSpPr>
          <a:xfrm>
            <a:off x="8686703" y="2808210"/>
            <a:ext cx="1493520" cy="1679556"/>
            <a:chOff x="1882377" y="4099560"/>
            <a:chExt cx="1493520" cy="1679556"/>
          </a:xfrm>
        </p:grpSpPr>
        <p:sp>
          <p:nvSpPr>
            <p:cNvPr id="21" name="流程图: 合并 20">
              <a:extLst>
                <a:ext uri="{FF2B5EF4-FFF2-40B4-BE49-F238E27FC236}">
                  <a16:creationId xmlns:a16="http://schemas.microsoft.com/office/drawing/2014/main" id="{C9F22565-32F1-8C67-DB5A-E0CC1D40D87E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F4745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55F94951-72DB-25BA-24EF-EA633F16FD90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F47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4712498-C3D9-119C-8006-E19B49296E59}"/>
              </a:ext>
            </a:extLst>
          </p:cNvPr>
          <p:cNvSpPr/>
          <p:nvPr/>
        </p:nvSpPr>
        <p:spPr>
          <a:xfrm>
            <a:off x="9084649" y="303312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长期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目标</a:t>
            </a:r>
            <a:endParaRPr lang="zh-CN" altLang="en-US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DBDE9C-1880-C38C-B940-D02A722A4B1F}"/>
              </a:ext>
            </a:extLst>
          </p:cNvPr>
          <p:cNvSpPr/>
          <p:nvPr/>
        </p:nvSpPr>
        <p:spPr>
          <a:xfrm>
            <a:off x="5367755" y="369284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中期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目标</a:t>
            </a:r>
            <a:endParaRPr lang="zh-CN" altLang="en-US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F8F26D-B825-B31D-A53C-AACEBD2AC98A}"/>
              </a:ext>
            </a:extLst>
          </p:cNvPr>
          <p:cNvSpPr/>
          <p:nvPr/>
        </p:nvSpPr>
        <p:spPr>
          <a:xfrm>
            <a:off x="1862869" y="450074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短期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目标</a:t>
            </a:r>
            <a:endParaRPr lang="zh-CN" altLang="en-US" sz="20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C33EFC-337D-091E-5953-5FD4625BE974}"/>
              </a:ext>
            </a:extLst>
          </p:cNvPr>
          <p:cNvSpPr/>
          <p:nvPr/>
        </p:nvSpPr>
        <p:spPr>
          <a:xfrm>
            <a:off x="807809" y="2933724"/>
            <a:ext cx="3764053" cy="126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取得毕业证书</a:t>
            </a:r>
            <a:endParaRPr lang="en-US" altLang="zh-CN" sz="16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计算机二级证书</a:t>
            </a:r>
            <a:endParaRPr lang="en-US" altLang="zh-CN" sz="16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每年学业奖学金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对自己的优势与劣势有充分的了解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80DD5-54D9-93D3-BF22-8DB67C394E92}"/>
              </a:ext>
            </a:extLst>
          </p:cNvPr>
          <p:cNvSpPr/>
          <p:nvPr/>
        </p:nvSpPr>
        <p:spPr>
          <a:xfrm>
            <a:off x="4394173" y="2354795"/>
            <a:ext cx="3016750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毕业三年内不断积累经验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考取更多与专业相关证书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提升自己的工作能力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7D7C6F-395D-ECD7-14FF-C74C1B3C6AFA}"/>
              </a:ext>
            </a:extLst>
          </p:cNvPr>
          <p:cNvSpPr/>
          <p:nvPr/>
        </p:nvSpPr>
        <p:spPr>
          <a:xfrm>
            <a:off x="8095699" y="1749415"/>
            <a:ext cx="2787755" cy="965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做到事业发展稳定</a:t>
            </a:r>
            <a:endParaRPr lang="en-US" altLang="zh-CN" sz="16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平衡工作与生活的关系</a:t>
            </a:r>
            <a:endParaRPr lang="en-US" altLang="zh-CN" sz="16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不断提高自己的职业技能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7FD211C-EAE6-9F67-EB2C-34FCCEE938DD}"/>
              </a:ext>
            </a:extLst>
          </p:cNvPr>
          <p:cNvSpPr/>
          <p:nvPr/>
        </p:nvSpPr>
        <p:spPr>
          <a:xfrm>
            <a:off x="935019" y="2668816"/>
            <a:ext cx="10565607" cy="3357748"/>
          </a:xfrm>
          <a:custGeom>
            <a:avLst/>
            <a:gdLst>
              <a:gd name="connsiteX0" fmla="*/ 0 w 10565607"/>
              <a:gd name="connsiteY0" fmla="*/ 3350418 h 3357748"/>
              <a:gd name="connsiteX1" fmla="*/ 2214563 w 10565607"/>
              <a:gd name="connsiteY1" fmla="*/ 3200400 h 3357748"/>
              <a:gd name="connsiteX2" fmla="*/ 5629275 w 10565607"/>
              <a:gd name="connsiteY2" fmla="*/ 2286000 h 3357748"/>
              <a:gd name="connsiteX3" fmla="*/ 8829675 w 10565607"/>
              <a:gd name="connsiteY3" fmla="*/ 1771650 h 3357748"/>
              <a:gd name="connsiteX4" fmla="*/ 10565607 w 10565607"/>
              <a:gd name="connsiteY4" fmla="*/ 0 h 335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5607" h="3357748">
                <a:moveTo>
                  <a:pt x="0" y="3350418"/>
                </a:moveTo>
                <a:cubicBezTo>
                  <a:pt x="638175" y="3364110"/>
                  <a:pt x="1276351" y="3377803"/>
                  <a:pt x="2214563" y="3200400"/>
                </a:cubicBezTo>
                <a:cubicBezTo>
                  <a:pt x="3152775" y="3022997"/>
                  <a:pt x="4526756" y="2524125"/>
                  <a:pt x="5629275" y="2286000"/>
                </a:cubicBezTo>
                <a:cubicBezTo>
                  <a:pt x="6731794" y="2047875"/>
                  <a:pt x="8006953" y="2152650"/>
                  <a:pt x="8829675" y="1771650"/>
                </a:cubicBezTo>
                <a:cubicBezTo>
                  <a:pt x="9652397" y="1390650"/>
                  <a:pt x="10109002" y="695325"/>
                  <a:pt x="10565607" y="0"/>
                </a:cubicBezTo>
              </a:path>
            </a:pathLst>
          </a:custGeom>
          <a:noFill/>
          <a:ln w="38100">
            <a:solidFill>
              <a:srgbClr val="619DF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6181F9-2AAE-E5CF-1158-DCA305E8DA21}"/>
              </a:ext>
            </a:extLst>
          </p:cNvPr>
          <p:cNvSpPr/>
          <p:nvPr/>
        </p:nvSpPr>
        <p:spPr>
          <a:xfrm>
            <a:off x="1313231" y="6096892"/>
            <a:ext cx="1825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—20XX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FDA2EE4-F9CF-8435-7F1F-2D10E1E5BF58}"/>
              </a:ext>
            </a:extLst>
          </p:cNvPr>
          <p:cNvSpPr/>
          <p:nvPr/>
        </p:nvSpPr>
        <p:spPr>
          <a:xfrm>
            <a:off x="4870818" y="5332123"/>
            <a:ext cx="1825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—20XX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05913E-3033-EB02-0DFB-29D4CE59207E}"/>
              </a:ext>
            </a:extLst>
          </p:cNvPr>
          <p:cNvSpPr/>
          <p:nvPr/>
        </p:nvSpPr>
        <p:spPr>
          <a:xfrm>
            <a:off x="8519754" y="4736548"/>
            <a:ext cx="1825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—20XX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95790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17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935019" y="2526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第四部分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规划与实施计划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813F83-024A-CE12-24B0-552FF16B367C}"/>
              </a:ext>
            </a:extLst>
          </p:cNvPr>
          <p:cNvSpPr txBox="1"/>
          <p:nvPr/>
        </p:nvSpPr>
        <p:spPr>
          <a:xfrm>
            <a:off x="2990850" y="15315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大学期间目标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96AEF1-1354-9D82-FC7D-9FB75DBD96ED}"/>
              </a:ext>
            </a:extLst>
          </p:cNvPr>
          <p:cNvSpPr/>
          <p:nvPr/>
        </p:nvSpPr>
        <p:spPr>
          <a:xfrm>
            <a:off x="1142190" y="298001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电子商务专业基础知识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E2BDA1-A233-F748-C9C4-30E54A71B5AA}"/>
              </a:ext>
            </a:extLst>
          </p:cNvPr>
          <p:cNvSpPr/>
          <p:nvPr/>
        </p:nvSpPr>
        <p:spPr>
          <a:xfrm>
            <a:off x="1148278" y="385629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计算机等级证书</a:t>
            </a:r>
            <a:endParaRPr lang="en-US" altLang="zh-CN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04B569-D70A-815E-A0A5-22925F95C4C9}"/>
              </a:ext>
            </a:extLst>
          </p:cNvPr>
          <p:cNvSpPr/>
          <p:nvPr/>
        </p:nvSpPr>
        <p:spPr>
          <a:xfrm>
            <a:off x="1142190" y="47325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完成毕业设计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F3FE87-724D-08A0-C0F4-98166A1313A4}"/>
              </a:ext>
            </a:extLst>
          </p:cNvPr>
          <p:cNvSpPr/>
          <p:nvPr/>
        </p:nvSpPr>
        <p:spPr>
          <a:xfrm>
            <a:off x="3883827" y="29800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教师资格证</a:t>
            </a:r>
            <a:endParaRPr lang="en-US" altLang="zh-CN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00A97D-E03F-AFFD-F3B9-05D229178B3C}"/>
              </a:ext>
            </a:extLst>
          </p:cNvPr>
          <p:cNvSpPr/>
          <p:nvPr/>
        </p:nvSpPr>
        <p:spPr>
          <a:xfrm>
            <a:off x="3889915" y="38562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涉猎市场营销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64715D-9CDF-594B-6324-2D2B2CA4E476}"/>
              </a:ext>
            </a:extLst>
          </p:cNvPr>
          <p:cNvSpPr/>
          <p:nvPr/>
        </p:nvSpPr>
        <p:spPr>
          <a:xfrm>
            <a:off x="6253150" y="298001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心理学相关领域的知识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2461DD-7C21-EFF6-ACC5-2D71986CF60F}"/>
              </a:ext>
            </a:extLst>
          </p:cNvPr>
          <p:cNvSpPr/>
          <p:nvPr/>
        </p:nvSpPr>
        <p:spPr>
          <a:xfrm>
            <a:off x="6259238" y="3856292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关注考研信息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C125D5-8699-3DCB-534C-B0548CA6B31A}"/>
              </a:ext>
            </a:extLst>
          </p:cNvPr>
          <p:cNvSpPr/>
          <p:nvPr/>
        </p:nvSpPr>
        <p:spPr>
          <a:xfrm>
            <a:off x="6266145" y="4732573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招聘就业信息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B5A5819-DE0C-2EF5-6B95-A6C6C95B08BC}"/>
              </a:ext>
            </a:extLst>
          </p:cNvPr>
          <p:cNvSpPr/>
          <p:nvPr/>
        </p:nvSpPr>
        <p:spPr>
          <a:xfrm>
            <a:off x="3883827" y="47325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大四认真撰写论文</a:t>
            </a:r>
          </a:p>
        </p:txBody>
      </p:sp>
      <p:pic>
        <p:nvPicPr>
          <p:cNvPr id="38" name="图片 37" descr="桌子上放着笔记本电脑的人&#10;&#10;描述已自动生成">
            <a:extLst>
              <a:ext uri="{FF2B5EF4-FFF2-40B4-BE49-F238E27FC236}">
                <a16:creationId xmlns:a16="http://schemas.microsoft.com/office/drawing/2014/main" id="{0BCA3140-0680-14CA-D6D4-B40CB767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1276"/>
          <a:stretch/>
        </p:blipFill>
        <p:spPr>
          <a:xfrm>
            <a:off x="9108128" y="2543173"/>
            <a:ext cx="2356024" cy="286498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4514F9C-31DA-7320-693A-91A9F1597B69}"/>
              </a:ext>
            </a:extLst>
          </p:cNvPr>
          <p:cNvSpPr/>
          <p:nvPr/>
        </p:nvSpPr>
        <p:spPr>
          <a:xfrm>
            <a:off x="570309" y="2389793"/>
            <a:ext cx="11051381" cy="3193257"/>
          </a:xfrm>
          <a:prstGeom prst="rect">
            <a:avLst/>
          </a:prstGeom>
          <a:noFill/>
          <a:ln w="73025">
            <a:solidFill>
              <a:srgbClr val="619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0C2C393-B068-99D2-5AFD-49CF18E46518}"/>
              </a:ext>
            </a:extLst>
          </p:cNvPr>
          <p:cNvGrpSpPr/>
          <p:nvPr/>
        </p:nvGrpSpPr>
        <p:grpSpPr>
          <a:xfrm>
            <a:off x="935019" y="3028784"/>
            <a:ext cx="184368" cy="207333"/>
            <a:chOff x="1882377" y="4099560"/>
            <a:chExt cx="1493520" cy="1679556"/>
          </a:xfrm>
        </p:grpSpPr>
        <p:sp>
          <p:nvSpPr>
            <p:cNvPr id="41" name="流程图: 合并 40">
              <a:extLst>
                <a:ext uri="{FF2B5EF4-FFF2-40B4-BE49-F238E27FC236}">
                  <a16:creationId xmlns:a16="http://schemas.microsoft.com/office/drawing/2014/main" id="{0EB67F46-3D57-5313-88AF-54082210BD2C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0B28AF22-9115-4E6E-A787-2D9F53E373CE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8B46A1C-E96A-39A4-F84E-0181AAF3ABC5}"/>
              </a:ext>
            </a:extLst>
          </p:cNvPr>
          <p:cNvGrpSpPr/>
          <p:nvPr/>
        </p:nvGrpSpPr>
        <p:grpSpPr>
          <a:xfrm>
            <a:off x="933522" y="3934373"/>
            <a:ext cx="184368" cy="207333"/>
            <a:chOff x="1882377" y="4099560"/>
            <a:chExt cx="1493520" cy="1679556"/>
          </a:xfrm>
        </p:grpSpPr>
        <p:sp>
          <p:nvSpPr>
            <p:cNvPr id="44" name="流程图: 合并 43">
              <a:extLst>
                <a:ext uri="{FF2B5EF4-FFF2-40B4-BE49-F238E27FC236}">
                  <a16:creationId xmlns:a16="http://schemas.microsoft.com/office/drawing/2014/main" id="{28BA040B-AF1A-D576-5803-248336993130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梯形 44">
              <a:extLst>
                <a:ext uri="{FF2B5EF4-FFF2-40B4-BE49-F238E27FC236}">
                  <a16:creationId xmlns:a16="http://schemas.microsoft.com/office/drawing/2014/main" id="{07EA541A-7756-4D70-5885-0EFCB18E2527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410FA60-DEC0-9189-8A8C-B67506948D2F}"/>
              </a:ext>
            </a:extLst>
          </p:cNvPr>
          <p:cNvGrpSpPr/>
          <p:nvPr/>
        </p:nvGrpSpPr>
        <p:grpSpPr>
          <a:xfrm>
            <a:off x="933522" y="4802876"/>
            <a:ext cx="184368" cy="207333"/>
            <a:chOff x="1882377" y="4099560"/>
            <a:chExt cx="1493520" cy="1679556"/>
          </a:xfrm>
        </p:grpSpPr>
        <p:sp>
          <p:nvSpPr>
            <p:cNvPr id="47" name="流程图: 合并 46">
              <a:extLst>
                <a:ext uri="{FF2B5EF4-FFF2-40B4-BE49-F238E27FC236}">
                  <a16:creationId xmlns:a16="http://schemas.microsoft.com/office/drawing/2014/main" id="{E23C4B5A-BCD4-A422-9AFC-34A7CD318987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梯形 47">
              <a:extLst>
                <a:ext uri="{FF2B5EF4-FFF2-40B4-BE49-F238E27FC236}">
                  <a16:creationId xmlns:a16="http://schemas.microsoft.com/office/drawing/2014/main" id="{7F9C5EEE-7873-DFC7-A155-27B01627BCAD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EB45DB3-F68D-71C6-16F9-4E1B3E52B663}"/>
              </a:ext>
            </a:extLst>
          </p:cNvPr>
          <p:cNvGrpSpPr/>
          <p:nvPr/>
        </p:nvGrpSpPr>
        <p:grpSpPr>
          <a:xfrm>
            <a:off x="3692468" y="3041404"/>
            <a:ext cx="184368" cy="207333"/>
            <a:chOff x="1882377" y="4099560"/>
            <a:chExt cx="1493520" cy="1679556"/>
          </a:xfrm>
        </p:grpSpPr>
        <p:sp>
          <p:nvSpPr>
            <p:cNvPr id="50" name="流程图: 合并 49">
              <a:extLst>
                <a:ext uri="{FF2B5EF4-FFF2-40B4-BE49-F238E27FC236}">
                  <a16:creationId xmlns:a16="http://schemas.microsoft.com/office/drawing/2014/main" id="{0F388986-D056-749F-DFFD-941783EE392D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梯形 50">
              <a:extLst>
                <a:ext uri="{FF2B5EF4-FFF2-40B4-BE49-F238E27FC236}">
                  <a16:creationId xmlns:a16="http://schemas.microsoft.com/office/drawing/2014/main" id="{9BE30F06-5D5F-AEFE-79D7-D94466844DB8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86BB11D-1DD0-13F3-478B-96325ADA9E01}"/>
              </a:ext>
            </a:extLst>
          </p:cNvPr>
          <p:cNvGrpSpPr/>
          <p:nvPr/>
        </p:nvGrpSpPr>
        <p:grpSpPr>
          <a:xfrm>
            <a:off x="3690971" y="3946993"/>
            <a:ext cx="184368" cy="207333"/>
            <a:chOff x="1882377" y="4099560"/>
            <a:chExt cx="1493520" cy="1679556"/>
          </a:xfrm>
        </p:grpSpPr>
        <p:sp>
          <p:nvSpPr>
            <p:cNvPr id="53" name="流程图: 合并 52">
              <a:extLst>
                <a:ext uri="{FF2B5EF4-FFF2-40B4-BE49-F238E27FC236}">
                  <a16:creationId xmlns:a16="http://schemas.microsoft.com/office/drawing/2014/main" id="{96A9C8D3-7390-98BF-1F43-F7BFD9A1A999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49AC5CD9-A9CD-2164-2AC8-A2C94E1ECE7E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1216015-E4EB-791B-396E-CA8B359AAB39}"/>
              </a:ext>
            </a:extLst>
          </p:cNvPr>
          <p:cNvGrpSpPr/>
          <p:nvPr/>
        </p:nvGrpSpPr>
        <p:grpSpPr>
          <a:xfrm>
            <a:off x="3690971" y="4815496"/>
            <a:ext cx="184368" cy="207333"/>
            <a:chOff x="1882377" y="4099560"/>
            <a:chExt cx="1493520" cy="1679556"/>
          </a:xfrm>
        </p:grpSpPr>
        <p:sp>
          <p:nvSpPr>
            <p:cNvPr id="56" name="流程图: 合并 55">
              <a:extLst>
                <a:ext uri="{FF2B5EF4-FFF2-40B4-BE49-F238E27FC236}">
                  <a16:creationId xmlns:a16="http://schemas.microsoft.com/office/drawing/2014/main" id="{10D4E20A-AB4F-AB0C-2EED-95320773453B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梯形 56">
              <a:extLst>
                <a:ext uri="{FF2B5EF4-FFF2-40B4-BE49-F238E27FC236}">
                  <a16:creationId xmlns:a16="http://schemas.microsoft.com/office/drawing/2014/main" id="{B9AC52FB-78FC-3D86-2D68-29D713946A5E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734788F-1AE1-73FA-07C4-CA59C6834DD1}"/>
              </a:ext>
            </a:extLst>
          </p:cNvPr>
          <p:cNvGrpSpPr/>
          <p:nvPr/>
        </p:nvGrpSpPr>
        <p:grpSpPr>
          <a:xfrm>
            <a:off x="6055211" y="3028784"/>
            <a:ext cx="184368" cy="207333"/>
            <a:chOff x="1882377" y="4099560"/>
            <a:chExt cx="1493520" cy="1679556"/>
          </a:xfrm>
        </p:grpSpPr>
        <p:sp>
          <p:nvSpPr>
            <p:cNvPr id="59" name="流程图: 合并 58">
              <a:extLst>
                <a:ext uri="{FF2B5EF4-FFF2-40B4-BE49-F238E27FC236}">
                  <a16:creationId xmlns:a16="http://schemas.microsoft.com/office/drawing/2014/main" id="{E66CB62C-D494-27FC-0A11-CC22A3F943A9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9AB1A0DA-A074-34D8-891B-F292006F3834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C1028E4-0698-C57B-33CC-49A2156D52C3}"/>
              </a:ext>
            </a:extLst>
          </p:cNvPr>
          <p:cNvGrpSpPr/>
          <p:nvPr/>
        </p:nvGrpSpPr>
        <p:grpSpPr>
          <a:xfrm>
            <a:off x="6053714" y="3934373"/>
            <a:ext cx="184368" cy="207333"/>
            <a:chOff x="1882377" y="4099560"/>
            <a:chExt cx="1493520" cy="1679556"/>
          </a:xfrm>
        </p:grpSpPr>
        <p:sp>
          <p:nvSpPr>
            <p:cNvPr id="62" name="流程图: 合并 61">
              <a:extLst>
                <a:ext uri="{FF2B5EF4-FFF2-40B4-BE49-F238E27FC236}">
                  <a16:creationId xmlns:a16="http://schemas.microsoft.com/office/drawing/2014/main" id="{52198762-089D-F43B-6E8E-572891CA3125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梯形 62">
              <a:extLst>
                <a:ext uri="{FF2B5EF4-FFF2-40B4-BE49-F238E27FC236}">
                  <a16:creationId xmlns:a16="http://schemas.microsoft.com/office/drawing/2014/main" id="{A960E009-8FFB-4485-3970-25826CEAA977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B1CDD62-0B5F-8DCF-FD91-DFD579D41F86}"/>
              </a:ext>
            </a:extLst>
          </p:cNvPr>
          <p:cNvGrpSpPr/>
          <p:nvPr/>
        </p:nvGrpSpPr>
        <p:grpSpPr>
          <a:xfrm>
            <a:off x="6053714" y="4802876"/>
            <a:ext cx="184368" cy="207333"/>
            <a:chOff x="1882377" y="4099560"/>
            <a:chExt cx="1493520" cy="1679556"/>
          </a:xfrm>
        </p:grpSpPr>
        <p:sp>
          <p:nvSpPr>
            <p:cNvPr id="65" name="流程图: 合并 64">
              <a:extLst>
                <a:ext uri="{FF2B5EF4-FFF2-40B4-BE49-F238E27FC236}">
                  <a16:creationId xmlns:a16="http://schemas.microsoft.com/office/drawing/2014/main" id="{EA00D561-FBD2-D94E-8049-FE560F34A75C}"/>
                </a:ext>
              </a:extLst>
            </p:cNvPr>
            <p:cNvSpPr/>
            <p:nvPr/>
          </p:nvSpPr>
          <p:spPr>
            <a:xfrm>
              <a:off x="1882377" y="4285596"/>
              <a:ext cx="1493520" cy="1493520"/>
            </a:xfrm>
            <a:prstGeom prst="flowChartMerge">
              <a:avLst/>
            </a:prstGeom>
            <a:solidFill>
              <a:srgbClr val="619DF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梯形 65">
              <a:extLst>
                <a:ext uri="{FF2B5EF4-FFF2-40B4-BE49-F238E27FC236}">
                  <a16:creationId xmlns:a16="http://schemas.microsoft.com/office/drawing/2014/main" id="{20140E50-0AAD-277A-B09A-3DB5595F9093}"/>
                </a:ext>
              </a:extLst>
            </p:cNvPr>
            <p:cNvSpPr/>
            <p:nvPr/>
          </p:nvSpPr>
          <p:spPr>
            <a:xfrm>
              <a:off x="1882377" y="4099560"/>
              <a:ext cx="1493520" cy="186036"/>
            </a:xfrm>
            <a:prstGeom prst="trapezoid">
              <a:avLst>
                <a:gd name="adj" fmla="val 13066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492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18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935019" y="2526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第四部分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规划与实施计划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F9A38D-12E7-FF9B-BDEC-DFD2C97E0C67}"/>
              </a:ext>
            </a:extLst>
          </p:cNvPr>
          <p:cNvSpPr txBox="1"/>
          <p:nvPr/>
        </p:nvSpPr>
        <p:spPr>
          <a:xfrm>
            <a:off x="3051170" y="1112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执行方案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3939D68-C0C8-CFF0-58F3-85C312F984A7}"/>
              </a:ext>
            </a:extLst>
          </p:cNvPr>
          <p:cNvGrpSpPr/>
          <p:nvPr/>
        </p:nvGrpSpPr>
        <p:grpSpPr>
          <a:xfrm>
            <a:off x="716991" y="2113126"/>
            <a:ext cx="1110854" cy="992977"/>
            <a:chOff x="1325165" y="2436023"/>
            <a:chExt cx="1110854" cy="992977"/>
          </a:xfrm>
        </p:grpSpPr>
        <p:sp>
          <p:nvSpPr>
            <p:cNvPr id="16" name="箭头: 五边形 15">
              <a:extLst>
                <a:ext uri="{FF2B5EF4-FFF2-40B4-BE49-F238E27FC236}">
                  <a16:creationId xmlns:a16="http://schemas.microsoft.com/office/drawing/2014/main" id="{95405DD8-B263-DA6B-50AE-AF7B18535AA2}"/>
                </a:ext>
              </a:extLst>
            </p:cNvPr>
            <p:cNvSpPr/>
            <p:nvPr/>
          </p:nvSpPr>
          <p:spPr>
            <a:xfrm rot="5400000">
              <a:off x="1384103" y="2377085"/>
              <a:ext cx="992977" cy="1110854"/>
            </a:xfrm>
            <a:prstGeom prst="homePlate">
              <a:avLst>
                <a:gd name="adj" fmla="val 20719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B6EFA5D-1221-7C0D-2FAC-A9B3C3FB8C57}"/>
                </a:ext>
              </a:extLst>
            </p:cNvPr>
            <p:cNvSpPr txBox="1"/>
            <p:nvPr/>
          </p:nvSpPr>
          <p:spPr>
            <a:xfrm>
              <a:off x="1477016" y="2680150"/>
              <a:ext cx="807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练习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CC8C942-916E-749F-DBB7-D787FA446D49}"/>
              </a:ext>
            </a:extLst>
          </p:cNvPr>
          <p:cNvSpPr txBox="1"/>
          <p:nvPr/>
        </p:nvSpPr>
        <p:spPr>
          <a:xfrm>
            <a:off x="350468" y="3357220"/>
            <a:ext cx="1843900" cy="153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周六日泡图书馆自习，做英语测试题目，争取在大学通过英语等级考试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0A3DDE8-205A-BBD9-1644-C3D4814DF635}"/>
              </a:ext>
            </a:extLst>
          </p:cNvPr>
          <p:cNvGrpSpPr/>
          <p:nvPr/>
        </p:nvGrpSpPr>
        <p:grpSpPr>
          <a:xfrm>
            <a:off x="3051171" y="2113126"/>
            <a:ext cx="1110854" cy="992977"/>
            <a:chOff x="1325165" y="2436023"/>
            <a:chExt cx="1110854" cy="992977"/>
          </a:xfrm>
        </p:grpSpPr>
        <p:sp>
          <p:nvSpPr>
            <p:cNvPr id="68" name="箭头: 五边形 67">
              <a:extLst>
                <a:ext uri="{FF2B5EF4-FFF2-40B4-BE49-F238E27FC236}">
                  <a16:creationId xmlns:a16="http://schemas.microsoft.com/office/drawing/2014/main" id="{F1EA44D1-E958-573A-3AA3-1C029CBE0153}"/>
                </a:ext>
              </a:extLst>
            </p:cNvPr>
            <p:cNvSpPr/>
            <p:nvPr/>
          </p:nvSpPr>
          <p:spPr>
            <a:xfrm rot="5400000">
              <a:off x="1384103" y="2377085"/>
              <a:ext cx="992977" cy="1110854"/>
            </a:xfrm>
            <a:prstGeom prst="homePlate">
              <a:avLst>
                <a:gd name="adj" fmla="val 20719"/>
              </a:avLst>
            </a:prstGeom>
            <a:solidFill>
              <a:srgbClr val="50B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FD8C9B3-3060-C03F-F408-FB44A5ABCCA5}"/>
                </a:ext>
              </a:extLst>
            </p:cNvPr>
            <p:cNvSpPr txBox="1"/>
            <p:nvPr/>
          </p:nvSpPr>
          <p:spPr>
            <a:xfrm>
              <a:off x="1477016" y="2680150"/>
              <a:ext cx="807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查阅</a:t>
              </a: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58E1B0B3-3FDA-42EA-8B27-017829E80C8A}"/>
              </a:ext>
            </a:extLst>
          </p:cNvPr>
          <p:cNvSpPr txBox="1"/>
          <p:nvPr/>
        </p:nvSpPr>
        <p:spPr>
          <a:xfrm>
            <a:off x="2720123" y="3357220"/>
            <a:ext cx="1843900" cy="227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利用学校教育资源网站查找相关资料，学习各类互联网行业知识。有意识的锻炼写作，提升自己的文案撰写能力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F1FCB3A-59F8-7B70-1D6A-9AE16D13B9A2}"/>
              </a:ext>
            </a:extLst>
          </p:cNvPr>
          <p:cNvGrpSpPr/>
          <p:nvPr/>
        </p:nvGrpSpPr>
        <p:grpSpPr>
          <a:xfrm>
            <a:off x="5385351" y="2113126"/>
            <a:ext cx="1110854" cy="992977"/>
            <a:chOff x="1325165" y="2436023"/>
            <a:chExt cx="1110854" cy="992977"/>
          </a:xfrm>
        </p:grpSpPr>
        <p:sp>
          <p:nvSpPr>
            <p:cNvPr id="72" name="箭头: 五边形 71">
              <a:extLst>
                <a:ext uri="{FF2B5EF4-FFF2-40B4-BE49-F238E27FC236}">
                  <a16:creationId xmlns:a16="http://schemas.microsoft.com/office/drawing/2014/main" id="{D9D39D83-A214-E47C-9C85-3E8677BACD16}"/>
                </a:ext>
              </a:extLst>
            </p:cNvPr>
            <p:cNvSpPr/>
            <p:nvPr/>
          </p:nvSpPr>
          <p:spPr>
            <a:xfrm rot="5400000">
              <a:off x="1384103" y="2377085"/>
              <a:ext cx="992977" cy="1110854"/>
            </a:xfrm>
            <a:prstGeom prst="homePlate">
              <a:avLst>
                <a:gd name="adj" fmla="val 20719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ECBCC94-B4D7-83BB-FD11-4EA7A3CF1B94}"/>
                </a:ext>
              </a:extLst>
            </p:cNvPr>
            <p:cNvSpPr txBox="1"/>
            <p:nvPr/>
          </p:nvSpPr>
          <p:spPr>
            <a:xfrm>
              <a:off x="1477016" y="2680150"/>
              <a:ext cx="807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阅读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B2A10D17-F0CE-B124-13F4-351FC0046F0F}"/>
              </a:ext>
            </a:extLst>
          </p:cNvPr>
          <p:cNvSpPr txBox="1"/>
          <p:nvPr/>
        </p:nvSpPr>
        <p:spPr>
          <a:xfrm>
            <a:off x="5034143" y="3357220"/>
            <a:ext cx="1843900" cy="1907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阅读有关市场营销专业和心理学专业的书籍，不懂得相关知识及时向老师、师兄师姐请教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ADDA530-FCCF-60B6-D9BD-E4BE2CA016C2}"/>
              </a:ext>
            </a:extLst>
          </p:cNvPr>
          <p:cNvGrpSpPr/>
          <p:nvPr/>
        </p:nvGrpSpPr>
        <p:grpSpPr>
          <a:xfrm>
            <a:off x="7719531" y="2113126"/>
            <a:ext cx="1110854" cy="992977"/>
            <a:chOff x="1325165" y="2436023"/>
            <a:chExt cx="1110854" cy="992977"/>
          </a:xfrm>
        </p:grpSpPr>
        <p:sp>
          <p:nvSpPr>
            <p:cNvPr id="76" name="箭头: 五边形 75">
              <a:extLst>
                <a:ext uri="{FF2B5EF4-FFF2-40B4-BE49-F238E27FC236}">
                  <a16:creationId xmlns:a16="http://schemas.microsoft.com/office/drawing/2014/main" id="{B475521F-5482-618F-790B-E3340FDAEAED}"/>
                </a:ext>
              </a:extLst>
            </p:cNvPr>
            <p:cNvSpPr/>
            <p:nvPr/>
          </p:nvSpPr>
          <p:spPr>
            <a:xfrm rot="5400000">
              <a:off x="1384103" y="2377085"/>
              <a:ext cx="992977" cy="1110854"/>
            </a:xfrm>
            <a:prstGeom prst="homePlate">
              <a:avLst>
                <a:gd name="adj" fmla="val 20719"/>
              </a:avLst>
            </a:prstGeom>
            <a:solidFill>
              <a:srgbClr val="F47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A94AC98-6830-7874-8EEF-D7424ED2246D}"/>
                </a:ext>
              </a:extLst>
            </p:cNvPr>
            <p:cNvSpPr txBox="1"/>
            <p:nvPr/>
          </p:nvSpPr>
          <p:spPr>
            <a:xfrm>
              <a:off x="1477016" y="2680150"/>
              <a:ext cx="807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社交</a:t>
              </a: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D19AAF10-924A-DCF4-5582-5C2CC593A8CF}"/>
              </a:ext>
            </a:extLst>
          </p:cNvPr>
          <p:cNvSpPr txBox="1"/>
          <p:nvPr/>
        </p:nvSpPr>
        <p:spPr>
          <a:xfrm>
            <a:off x="7335382" y="3357220"/>
            <a:ext cx="1843900" cy="227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多与毕业的师兄师姐联系，建立良好的社交圈，阅读其他社会科学、人文的书籍扩大自己的知识面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B73D15F-FB6F-E030-25E6-127F46FB0843}"/>
              </a:ext>
            </a:extLst>
          </p:cNvPr>
          <p:cNvGrpSpPr/>
          <p:nvPr/>
        </p:nvGrpSpPr>
        <p:grpSpPr>
          <a:xfrm>
            <a:off x="10053710" y="2113126"/>
            <a:ext cx="1110854" cy="992977"/>
            <a:chOff x="1325165" y="2436023"/>
            <a:chExt cx="1110854" cy="992977"/>
          </a:xfrm>
        </p:grpSpPr>
        <p:sp>
          <p:nvSpPr>
            <p:cNvPr id="80" name="箭头: 五边形 79">
              <a:extLst>
                <a:ext uri="{FF2B5EF4-FFF2-40B4-BE49-F238E27FC236}">
                  <a16:creationId xmlns:a16="http://schemas.microsoft.com/office/drawing/2014/main" id="{78C561C0-7EDD-9C87-86D2-3FBB38764222}"/>
                </a:ext>
              </a:extLst>
            </p:cNvPr>
            <p:cNvSpPr/>
            <p:nvPr/>
          </p:nvSpPr>
          <p:spPr>
            <a:xfrm rot="5400000">
              <a:off x="1384103" y="2377085"/>
              <a:ext cx="992977" cy="1110854"/>
            </a:xfrm>
            <a:prstGeom prst="homePlate">
              <a:avLst>
                <a:gd name="adj" fmla="val 20719"/>
              </a:avLst>
            </a:prstGeom>
            <a:solidFill>
              <a:srgbClr val="EE3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92F501E-65C4-F502-AC4E-9C0698C3677E}"/>
                </a:ext>
              </a:extLst>
            </p:cNvPr>
            <p:cNvSpPr txBox="1"/>
            <p:nvPr/>
          </p:nvSpPr>
          <p:spPr>
            <a:xfrm>
              <a:off x="1477016" y="2680150"/>
              <a:ext cx="807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实践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161239F8-B78A-D854-4C84-A204EB42D82A}"/>
              </a:ext>
            </a:extLst>
          </p:cNvPr>
          <p:cNvSpPr txBox="1"/>
          <p:nvPr/>
        </p:nvSpPr>
        <p:spPr>
          <a:xfrm>
            <a:off x="9646920" y="3357220"/>
            <a:ext cx="2077216" cy="264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假期或课余时间多参加社会实践活动，锻炼自己各方面的能力，特别是对自己感兴趣的方面相关的行业，争取在临近毕业时做到有条不紊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120A191-11C6-A8F1-F278-36CF2C7B6184}"/>
              </a:ext>
            </a:extLst>
          </p:cNvPr>
          <p:cNvCxnSpPr>
            <a:cxnSpLocks/>
          </p:cNvCxnSpPr>
          <p:nvPr/>
        </p:nvCxnSpPr>
        <p:spPr>
          <a:xfrm>
            <a:off x="2423160" y="2102649"/>
            <a:ext cx="0" cy="4335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50C506E-A9FC-54C6-6FAA-C95B4C52828C}"/>
              </a:ext>
            </a:extLst>
          </p:cNvPr>
          <p:cNvCxnSpPr>
            <a:cxnSpLocks/>
          </p:cNvCxnSpPr>
          <p:nvPr/>
        </p:nvCxnSpPr>
        <p:spPr>
          <a:xfrm>
            <a:off x="4838700" y="2102649"/>
            <a:ext cx="0" cy="4335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58E0CB8-C97B-DAFA-2548-7262AFEC74D7}"/>
              </a:ext>
            </a:extLst>
          </p:cNvPr>
          <p:cNvCxnSpPr>
            <a:cxnSpLocks/>
          </p:cNvCxnSpPr>
          <p:nvPr/>
        </p:nvCxnSpPr>
        <p:spPr>
          <a:xfrm>
            <a:off x="7101840" y="2102649"/>
            <a:ext cx="0" cy="4335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CBE16DB9-131D-DA9E-00A2-730182DAB236}"/>
              </a:ext>
            </a:extLst>
          </p:cNvPr>
          <p:cNvCxnSpPr>
            <a:cxnSpLocks/>
          </p:cNvCxnSpPr>
          <p:nvPr/>
        </p:nvCxnSpPr>
        <p:spPr>
          <a:xfrm>
            <a:off x="9494520" y="2102649"/>
            <a:ext cx="0" cy="4335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2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93D2A4BD-FD1A-4AC2-5A6B-0A318D8D2FFE}"/>
              </a:ext>
            </a:extLst>
          </p:cNvPr>
          <p:cNvSpPr/>
          <p:nvPr/>
        </p:nvSpPr>
        <p:spPr>
          <a:xfrm>
            <a:off x="1002030" y="1717394"/>
            <a:ext cx="1924050" cy="7902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1176359" y="3937749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评估与备选方案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077299" y="2304353"/>
            <a:ext cx="1861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05</a:t>
            </a: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5BD6BB8A-EE06-9BD0-34AD-005EE00D1E56}"/>
              </a:ext>
            </a:extLst>
          </p:cNvPr>
          <p:cNvSpPr/>
          <p:nvPr/>
        </p:nvSpPr>
        <p:spPr>
          <a:xfrm flipV="1">
            <a:off x="1034117" y="1717395"/>
            <a:ext cx="1861407" cy="400110"/>
          </a:xfrm>
          <a:prstGeom prst="round2Same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441194-A466-4BC0-1952-D548AC02EB67}"/>
              </a:ext>
            </a:extLst>
          </p:cNvPr>
          <p:cNvSpPr/>
          <p:nvPr/>
        </p:nvSpPr>
        <p:spPr>
          <a:xfrm>
            <a:off x="1359527" y="1717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第五部分</a:t>
            </a:r>
            <a:endParaRPr lang="en-US" altLang="zh-CN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840D4F89-8425-7211-D559-0E5133EC6BD3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19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15330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885586-DE60-03DB-A23A-A04CB7A62040}"/>
              </a:ext>
            </a:extLst>
          </p:cNvPr>
          <p:cNvSpPr txBox="1"/>
          <p:nvPr/>
        </p:nvSpPr>
        <p:spPr>
          <a:xfrm>
            <a:off x="389427" y="322207"/>
            <a:ext cx="22089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6600" dirty="0">
                <a:solidFill>
                  <a:srgbClr val="619DF5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9B7C7-7216-6440-3E6D-1A9AFFC22DC4}"/>
              </a:ext>
            </a:extLst>
          </p:cNvPr>
          <p:cNvSpPr txBox="1"/>
          <p:nvPr/>
        </p:nvSpPr>
        <p:spPr>
          <a:xfrm>
            <a:off x="526587" y="1343287"/>
            <a:ext cx="19956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rgbClr val="355389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CONTENTS</a:t>
            </a:r>
            <a:endParaRPr lang="zh-CN" altLang="en-US" sz="1100" dirty="0">
              <a:solidFill>
                <a:srgbClr val="355389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2059614" y="219815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自我认知</a:t>
            </a:r>
            <a:endParaRPr lang="en-US" altLang="zh-CN" sz="28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CCD389-D86F-C6C9-A35C-51B25EC37DE7}"/>
              </a:ext>
            </a:extLst>
          </p:cNvPr>
          <p:cNvSpPr/>
          <p:nvPr/>
        </p:nvSpPr>
        <p:spPr>
          <a:xfrm>
            <a:off x="2059614" y="291119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职业认知</a:t>
            </a:r>
            <a:endParaRPr lang="en-US" altLang="zh-CN" sz="28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D57619-C1CC-FA10-AEB3-C36D36362703}"/>
              </a:ext>
            </a:extLst>
          </p:cNvPr>
          <p:cNvSpPr/>
          <p:nvPr/>
        </p:nvSpPr>
        <p:spPr>
          <a:xfrm>
            <a:off x="2059614" y="362424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职业目标路径设计</a:t>
            </a:r>
            <a:endParaRPr lang="en-US" altLang="zh-CN" sz="28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92AC6A-E9CF-5740-7C2B-EDF32104535B}"/>
              </a:ext>
            </a:extLst>
          </p:cNvPr>
          <p:cNvSpPr/>
          <p:nvPr/>
        </p:nvSpPr>
        <p:spPr>
          <a:xfrm>
            <a:off x="2059614" y="433729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规划与实施计划</a:t>
            </a:r>
            <a:endParaRPr lang="en-US" altLang="zh-CN" sz="28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F229FC-A6DA-4043-B2A3-90AC48A643FC}"/>
              </a:ext>
            </a:extLst>
          </p:cNvPr>
          <p:cNvSpPr/>
          <p:nvPr/>
        </p:nvSpPr>
        <p:spPr>
          <a:xfrm>
            <a:off x="2059614" y="505034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评估与备选方案</a:t>
            </a:r>
            <a:endParaRPr lang="en-US" altLang="zh-CN" sz="28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372000" y="2198150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B764EA-4C83-0BAC-155A-BFED8833E79E}"/>
              </a:ext>
            </a:extLst>
          </p:cNvPr>
          <p:cNvSpPr/>
          <p:nvPr/>
        </p:nvSpPr>
        <p:spPr>
          <a:xfrm>
            <a:off x="1372000" y="2914769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02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DA36D-42A9-0613-AC62-E0C5DEF7F40E}"/>
              </a:ext>
            </a:extLst>
          </p:cNvPr>
          <p:cNvSpPr/>
          <p:nvPr/>
        </p:nvSpPr>
        <p:spPr>
          <a:xfrm>
            <a:off x="1372000" y="3631388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1AF854-D9B8-A863-95E9-5655D3071CEB}"/>
              </a:ext>
            </a:extLst>
          </p:cNvPr>
          <p:cNvSpPr/>
          <p:nvPr/>
        </p:nvSpPr>
        <p:spPr>
          <a:xfrm>
            <a:off x="1372000" y="4348007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016410-6758-41A8-7066-7F94D268CCC3}"/>
              </a:ext>
            </a:extLst>
          </p:cNvPr>
          <p:cNvSpPr/>
          <p:nvPr/>
        </p:nvSpPr>
        <p:spPr>
          <a:xfrm>
            <a:off x="1372000" y="5064626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05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37ADE27-6A8F-E6FD-EE33-5B56592D470E}"/>
              </a:ext>
            </a:extLst>
          </p:cNvPr>
          <p:cNvCxnSpPr/>
          <p:nvPr/>
        </p:nvCxnSpPr>
        <p:spPr>
          <a:xfrm>
            <a:off x="1992404" y="2252591"/>
            <a:ext cx="0" cy="414338"/>
          </a:xfrm>
          <a:prstGeom prst="line">
            <a:avLst/>
          </a:prstGeom>
          <a:ln>
            <a:solidFill>
              <a:srgbClr val="9B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EFB0220-22FA-5D65-DFD2-6F07ED54D401}"/>
              </a:ext>
            </a:extLst>
          </p:cNvPr>
          <p:cNvCxnSpPr/>
          <p:nvPr/>
        </p:nvCxnSpPr>
        <p:spPr>
          <a:xfrm>
            <a:off x="1996214" y="2965640"/>
            <a:ext cx="0" cy="414338"/>
          </a:xfrm>
          <a:prstGeom prst="line">
            <a:avLst/>
          </a:prstGeom>
          <a:ln>
            <a:solidFill>
              <a:srgbClr val="9B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E420614-0BB4-5F22-0CB8-00FCBF14449D}"/>
              </a:ext>
            </a:extLst>
          </p:cNvPr>
          <p:cNvCxnSpPr/>
          <p:nvPr/>
        </p:nvCxnSpPr>
        <p:spPr>
          <a:xfrm>
            <a:off x="2000024" y="3678689"/>
            <a:ext cx="0" cy="414338"/>
          </a:xfrm>
          <a:prstGeom prst="line">
            <a:avLst/>
          </a:prstGeom>
          <a:ln>
            <a:solidFill>
              <a:srgbClr val="9B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7522DF9-414D-A3E0-4A09-7E58F8E2929A}"/>
              </a:ext>
            </a:extLst>
          </p:cNvPr>
          <p:cNvCxnSpPr/>
          <p:nvPr/>
        </p:nvCxnSpPr>
        <p:spPr>
          <a:xfrm>
            <a:off x="2003834" y="4391738"/>
            <a:ext cx="0" cy="414338"/>
          </a:xfrm>
          <a:prstGeom prst="line">
            <a:avLst/>
          </a:prstGeom>
          <a:ln>
            <a:solidFill>
              <a:srgbClr val="9B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160467B-603F-2744-839C-EB6A6DB098C2}"/>
              </a:ext>
            </a:extLst>
          </p:cNvPr>
          <p:cNvCxnSpPr/>
          <p:nvPr/>
        </p:nvCxnSpPr>
        <p:spPr>
          <a:xfrm>
            <a:off x="2007644" y="5104787"/>
            <a:ext cx="0" cy="414338"/>
          </a:xfrm>
          <a:prstGeom prst="line">
            <a:avLst/>
          </a:prstGeom>
          <a:ln>
            <a:solidFill>
              <a:srgbClr val="9BC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B79C8676-38E0-C241-E18F-B5D26D0F3019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2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1136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20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912159" y="2526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第五部分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评估与备选方案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F9A38D-12E7-FF9B-BDEC-DFD2C97E0C67}"/>
              </a:ext>
            </a:extLst>
          </p:cNvPr>
          <p:cNvSpPr txBox="1"/>
          <p:nvPr/>
        </p:nvSpPr>
        <p:spPr>
          <a:xfrm>
            <a:off x="3051170" y="1112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动态反馈调整</a:t>
            </a:r>
          </a:p>
        </p:txBody>
      </p:sp>
      <p:pic>
        <p:nvPicPr>
          <p:cNvPr id="3" name="图片 2" descr="桌子上放着笔记本电脑&#10;&#10;描述已自动生成">
            <a:extLst>
              <a:ext uri="{FF2B5EF4-FFF2-40B4-BE49-F238E27FC236}">
                <a16:creationId xmlns:a16="http://schemas.microsoft.com/office/drawing/2014/main" id="{9DBF478C-EAFE-5E20-C99D-D4DFEC1F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1024738" y="2023207"/>
            <a:ext cx="2762401" cy="41040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F36943-D6CD-6908-B101-88DFF578993B}"/>
              </a:ext>
            </a:extLst>
          </p:cNvPr>
          <p:cNvSpPr/>
          <p:nvPr/>
        </p:nvSpPr>
        <p:spPr>
          <a:xfrm>
            <a:off x="4092714" y="3194431"/>
            <a:ext cx="2954821" cy="742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kern="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如未进入运营行业，职业目标将转向创业。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484A61-6ED0-4F7B-0584-D45B2F47A99A}"/>
              </a:ext>
            </a:extLst>
          </p:cNvPr>
          <p:cNvSpPr/>
          <p:nvPr/>
        </p:nvSpPr>
        <p:spPr>
          <a:xfrm>
            <a:off x="4092714" y="4984433"/>
            <a:ext cx="2954820" cy="742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kern="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半年评估一次规划，如有特殊情况将适时调整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13A6F5-B4D0-760D-DBB8-CE1D1F002D5D}"/>
              </a:ext>
            </a:extLst>
          </p:cNvPr>
          <p:cNvSpPr/>
          <p:nvPr/>
        </p:nvSpPr>
        <p:spPr>
          <a:xfrm>
            <a:off x="4092714" y="2631286"/>
            <a:ext cx="1415772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b="1" kern="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评估内容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E7351-4F3A-EEEE-6FC4-2AF2779DD6E0}"/>
              </a:ext>
            </a:extLst>
          </p:cNvPr>
          <p:cNvSpPr/>
          <p:nvPr/>
        </p:nvSpPr>
        <p:spPr>
          <a:xfrm>
            <a:off x="4092714" y="4440945"/>
            <a:ext cx="1415772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b="1" kern="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评估时间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12E161-A566-7555-E779-AE5F5A3872A4}"/>
              </a:ext>
            </a:extLst>
          </p:cNvPr>
          <p:cNvSpPr/>
          <p:nvPr/>
        </p:nvSpPr>
        <p:spPr>
          <a:xfrm>
            <a:off x="3330713" y="2675005"/>
            <a:ext cx="716280" cy="716280"/>
          </a:xfrm>
          <a:prstGeom prst="ellipse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64DF114-169D-E7F1-1044-3921B4FD5A5E}"/>
              </a:ext>
            </a:extLst>
          </p:cNvPr>
          <p:cNvSpPr/>
          <p:nvPr/>
        </p:nvSpPr>
        <p:spPr>
          <a:xfrm>
            <a:off x="3330713" y="4440945"/>
            <a:ext cx="716280" cy="716280"/>
          </a:xfrm>
          <a:prstGeom prst="ellipse">
            <a:avLst/>
          </a:prstGeom>
          <a:solidFill>
            <a:srgbClr val="F47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828A99-1FB3-A05C-F97A-9E235CD7A58C}"/>
              </a:ext>
            </a:extLst>
          </p:cNvPr>
          <p:cNvGrpSpPr/>
          <p:nvPr/>
        </p:nvGrpSpPr>
        <p:grpSpPr>
          <a:xfrm>
            <a:off x="3525204" y="4628010"/>
            <a:ext cx="355600" cy="357188"/>
            <a:chOff x="4271964" y="2182813"/>
            <a:chExt cx="355600" cy="357188"/>
          </a:xfrm>
        </p:grpSpPr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87F080EC-5312-18BF-D371-586CB108F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1351" y="2189163"/>
              <a:ext cx="0" cy="4445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7513FEFB-D2BC-8723-AF85-D9C989A8B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1351" y="2490788"/>
              <a:ext cx="0" cy="4445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6EA7EE02-88A5-CCA3-5071-C017186FE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8351" y="2362200"/>
              <a:ext cx="4286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9D63A455-F8A5-ED46-08CB-C4572F5B2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726" y="23622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379B7814-E576-FC9A-11AE-C77B1B3E4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964" y="2182813"/>
              <a:ext cx="355600" cy="357188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DC29B39-76F4-47DC-F089-9D2E48A2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2287588"/>
              <a:ext cx="152400" cy="92075"/>
            </a:xfrm>
            <a:custGeom>
              <a:avLst/>
              <a:gdLst>
                <a:gd name="T0" fmla="*/ 96 w 96"/>
                <a:gd name="T1" fmla="*/ 0 h 58"/>
                <a:gd name="T2" fmla="*/ 38 w 96"/>
                <a:gd name="T3" fmla="*/ 58 h 58"/>
                <a:gd name="T4" fmla="*/ 0 w 96"/>
                <a:gd name="T5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58">
                  <a:moveTo>
                    <a:pt x="96" y="0"/>
                  </a:moveTo>
                  <a:lnTo>
                    <a:pt x="38" y="58"/>
                  </a:lnTo>
                  <a:lnTo>
                    <a:pt x="0" y="22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AD0C31-4706-361E-7015-6CA33D6E83F3}"/>
              </a:ext>
            </a:extLst>
          </p:cNvPr>
          <p:cNvGrpSpPr/>
          <p:nvPr/>
        </p:nvGrpSpPr>
        <p:grpSpPr>
          <a:xfrm>
            <a:off x="3544254" y="2808007"/>
            <a:ext cx="317500" cy="409575"/>
            <a:chOff x="8416926" y="2871788"/>
            <a:chExt cx="317500" cy="409575"/>
          </a:xfrm>
        </p:grpSpPr>
        <p:sp>
          <p:nvSpPr>
            <p:cNvPr id="25" name="Line 236">
              <a:extLst>
                <a:ext uri="{FF2B5EF4-FFF2-40B4-BE49-F238E27FC236}">
                  <a16:creationId xmlns:a16="http://schemas.microsoft.com/office/drawing/2014/main" id="{135D357E-5B33-35FD-1C1A-08199730A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013" y="3094038"/>
              <a:ext cx="1492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37">
              <a:extLst>
                <a:ext uri="{FF2B5EF4-FFF2-40B4-BE49-F238E27FC236}">
                  <a16:creationId xmlns:a16="http://schemas.microsoft.com/office/drawing/2014/main" id="{59A37CCC-E7E4-DD7B-D9D1-A93F1E95C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013" y="3148013"/>
              <a:ext cx="1492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38">
              <a:extLst>
                <a:ext uri="{FF2B5EF4-FFF2-40B4-BE49-F238E27FC236}">
                  <a16:creationId xmlns:a16="http://schemas.microsoft.com/office/drawing/2014/main" id="{CB2F6834-BD21-02ED-F18D-C0ABE2B54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013" y="3203576"/>
              <a:ext cx="1492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9">
              <a:extLst>
                <a:ext uri="{FF2B5EF4-FFF2-40B4-BE49-F238E27FC236}">
                  <a16:creationId xmlns:a16="http://schemas.microsoft.com/office/drawing/2014/main" id="{D4F8B9F5-7693-532D-3F52-DB7205B60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26" y="2909888"/>
              <a:ext cx="277813" cy="3714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4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4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0">
              <a:extLst>
                <a:ext uri="{FF2B5EF4-FFF2-40B4-BE49-F238E27FC236}">
                  <a16:creationId xmlns:a16="http://schemas.microsoft.com/office/drawing/2014/main" id="{67545B82-8DEE-8470-8FAF-3D30B8A4A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2914651"/>
              <a:ext cx="49213" cy="79375"/>
            </a:xfrm>
            <a:custGeom>
              <a:avLst/>
              <a:gdLst>
                <a:gd name="T0" fmla="*/ 31 w 31"/>
                <a:gd name="T1" fmla="*/ 0 h 50"/>
                <a:gd name="T2" fmla="*/ 31 w 31"/>
                <a:gd name="T3" fmla="*/ 50 h 50"/>
                <a:gd name="T4" fmla="*/ 0 w 31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50">
                  <a:moveTo>
                    <a:pt x="31" y="0"/>
                  </a:moveTo>
                  <a:lnTo>
                    <a:pt x="31" y="50"/>
                  </a:lnTo>
                  <a:lnTo>
                    <a:pt x="0" y="5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41">
              <a:extLst>
                <a:ext uri="{FF2B5EF4-FFF2-40B4-BE49-F238E27FC236}">
                  <a16:creationId xmlns:a16="http://schemas.microsoft.com/office/drawing/2014/main" id="{FFFE5376-7CCB-20FC-587F-C33B4E117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763" y="2871788"/>
              <a:ext cx="220663" cy="317500"/>
            </a:xfrm>
            <a:custGeom>
              <a:avLst/>
              <a:gdLst>
                <a:gd name="T0" fmla="*/ 0 w 137"/>
                <a:gd name="T1" fmla="*/ 0 h 197"/>
                <a:gd name="T2" fmla="*/ 113 w 137"/>
                <a:gd name="T3" fmla="*/ 0 h 197"/>
                <a:gd name="T4" fmla="*/ 137 w 137"/>
                <a:gd name="T5" fmla="*/ 24 h 197"/>
                <a:gd name="T6" fmla="*/ 137 w 137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97">
                  <a:moveTo>
                    <a:pt x="0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26" y="0"/>
                    <a:pt x="137" y="11"/>
                    <a:pt x="137" y="24"/>
                  </a:cubicBezTo>
                  <a:cubicBezTo>
                    <a:pt x="137" y="197"/>
                    <a:pt x="137" y="197"/>
                    <a:pt x="137" y="19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3AE669D-DF6F-FDBA-1414-EF351C5F7F8B}"/>
              </a:ext>
            </a:extLst>
          </p:cNvPr>
          <p:cNvSpPr/>
          <p:nvPr/>
        </p:nvSpPr>
        <p:spPr>
          <a:xfrm>
            <a:off x="7093255" y="1995721"/>
            <a:ext cx="4488180" cy="4104080"/>
          </a:xfrm>
          <a:prstGeom prst="rect">
            <a:avLst/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B61D0D3-EEBC-C4CF-335E-A8ED1C029701}"/>
              </a:ext>
            </a:extLst>
          </p:cNvPr>
          <p:cNvSpPr/>
          <p:nvPr/>
        </p:nvSpPr>
        <p:spPr>
          <a:xfrm>
            <a:off x="7445848" y="2869813"/>
            <a:ext cx="3783643" cy="3015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规划调整的整体原则是不偏离最初的预想，尽量不改变最终职业目标或者不脱离互联网运营行业；</a:t>
            </a:r>
            <a:endParaRPr lang="en-US" altLang="zh-CN" sz="1600" kern="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kern="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尽可能按照自己的计划发展，如果出现不得不调整的意外情况，重新选择职业时，就要根据具体的实际状况进行合理调整。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C6C585-67AC-49D2-32DC-4BE399883677}"/>
              </a:ext>
            </a:extLst>
          </p:cNvPr>
          <p:cNvSpPr/>
          <p:nvPr/>
        </p:nvSpPr>
        <p:spPr>
          <a:xfrm>
            <a:off x="7697837" y="2444172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kern="0" spc="300" dirty="0">
                <a:solidFill>
                  <a:schemeClr val="bg1"/>
                </a:solidFill>
                <a:latin typeface="汉仪雅酷黑W" panose="00020600040101010101" pitchFamily="18" charset="-122"/>
                <a:ea typeface="汉仪雅酷黑W" panose="00020600040101010101" pitchFamily="18" charset="-122"/>
                <a:cs typeface="+mn-ea"/>
                <a:sym typeface="+mn-lt"/>
              </a:rPr>
              <a:t>规划调整遵循的原则：</a:t>
            </a:r>
          </a:p>
        </p:txBody>
      </p:sp>
    </p:spTree>
    <p:extLst>
      <p:ext uri="{BB962C8B-B14F-4D97-AF65-F5344CB8AC3E}">
        <p14:creationId xmlns:p14="http://schemas.microsoft.com/office/powerpoint/2010/main" val="409220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CD86A7BB-6033-AE5F-EC42-2E5FDC835C87}"/>
              </a:ext>
            </a:extLst>
          </p:cNvPr>
          <p:cNvSpPr/>
          <p:nvPr/>
        </p:nvSpPr>
        <p:spPr>
          <a:xfrm>
            <a:off x="736443" y="1871343"/>
            <a:ext cx="2689939" cy="2701803"/>
          </a:xfrm>
          <a:prstGeom prst="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84DBDC-7DE2-3A7F-1043-ABDB236C15F5}"/>
              </a:ext>
            </a:extLst>
          </p:cNvPr>
          <p:cNvSpPr/>
          <p:nvPr/>
        </p:nvSpPr>
        <p:spPr>
          <a:xfrm>
            <a:off x="736442" y="4715624"/>
            <a:ext cx="7810579" cy="1497205"/>
          </a:xfrm>
          <a:prstGeom prst="rect">
            <a:avLst/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EBB63B-7587-743A-C363-E0AA14DDA44B}"/>
              </a:ext>
            </a:extLst>
          </p:cNvPr>
          <p:cNvSpPr/>
          <p:nvPr/>
        </p:nvSpPr>
        <p:spPr>
          <a:xfrm>
            <a:off x="3563475" y="1871342"/>
            <a:ext cx="4983547" cy="2701803"/>
          </a:xfrm>
          <a:prstGeom prst="rect">
            <a:avLst/>
          </a:prstGeom>
          <a:solidFill>
            <a:srgbClr val="F47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29445" y="6266169"/>
            <a:ext cx="45775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21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434292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912159" y="2526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第五部分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评估与备选方案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F9A38D-12E7-FF9B-BDEC-DFD2C97E0C67}"/>
              </a:ext>
            </a:extLst>
          </p:cNvPr>
          <p:cNvSpPr txBox="1"/>
          <p:nvPr/>
        </p:nvSpPr>
        <p:spPr>
          <a:xfrm>
            <a:off x="3051170" y="1112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备选职业规划方案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F66344-5F2C-744A-1D56-B0D639AD1B88}"/>
              </a:ext>
            </a:extLst>
          </p:cNvPr>
          <p:cNvSpPr/>
          <p:nvPr/>
        </p:nvSpPr>
        <p:spPr>
          <a:xfrm>
            <a:off x="4198898" y="2712527"/>
            <a:ext cx="3657458" cy="1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①有拼劲、闯劲，不服输。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②有过跨境电商网店运营经验。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③对于经济管理、经济学也比较有兴趣，能更好地在这一领域发展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4240D4-D0F8-927E-FDA2-B6C2DF3EE1D5}"/>
              </a:ext>
            </a:extLst>
          </p:cNvPr>
          <p:cNvSpPr/>
          <p:nvPr/>
        </p:nvSpPr>
        <p:spPr>
          <a:xfrm>
            <a:off x="1072513" y="2899409"/>
            <a:ext cx="142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一名创业者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EB2C11-D221-DF3B-D770-F771FAC8395C}"/>
              </a:ext>
            </a:extLst>
          </p:cNvPr>
          <p:cNvSpPr/>
          <p:nvPr/>
        </p:nvSpPr>
        <p:spPr>
          <a:xfrm>
            <a:off x="1072513" y="2167378"/>
            <a:ext cx="1415772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职业目标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EBC82A1-6AD5-4A5E-C267-5D9C0F68520B}"/>
              </a:ext>
            </a:extLst>
          </p:cNvPr>
          <p:cNvSpPr/>
          <p:nvPr/>
        </p:nvSpPr>
        <p:spPr>
          <a:xfrm>
            <a:off x="1080235" y="4746641"/>
            <a:ext cx="1415772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职业路径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BFCCD3-F12C-3AB0-9A02-689FC8B2120D}"/>
              </a:ext>
            </a:extLst>
          </p:cNvPr>
          <p:cNvSpPr/>
          <p:nvPr/>
        </p:nvSpPr>
        <p:spPr>
          <a:xfrm>
            <a:off x="3977296" y="2167378"/>
            <a:ext cx="1415772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个人优势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DEA27FB-9962-3C90-185E-C137F8D0D034}"/>
              </a:ext>
            </a:extLst>
          </p:cNvPr>
          <p:cNvSpPr/>
          <p:nvPr/>
        </p:nvSpPr>
        <p:spPr>
          <a:xfrm>
            <a:off x="1137309" y="5395504"/>
            <a:ext cx="1293944" cy="400110"/>
          </a:xfrm>
          <a:prstGeom prst="rect">
            <a:avLst/>
          </a:prstGeom>
          <a:noFill/>
          <a:ln>
            <a:noFill/>
          </a:ln>
          <a:effectLst>
            <a:outerShdw blurRad="863600" dist="1206500" dir="2700000" algn="tl" rotWithShape="0">
              <a:prstClr val="black">
                <a:alpha val="4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小本商人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EF2C649-EBEF-5FD8-27BE-074238876280}"/>
              </a:ext>
            </a:extLst>
          </p:cNvPr>
          <p:cNvSpPr/>
          <p:nvPr/>
        </p:nvSpPr>
        <p:spPr>
          <a:xfrm>
            <a:off x="3195523" y="5395504"/>
            <a:ext cx="1467068" cy="400110"/>
          </a:xfrm>
          <a:prstGeom prst="rect">
            <a:avLst/>
          </a:prstGeom>
          <a:noFill/>
          <a:ln>
            <a:noFill/>
          </a:ln>
          <a:effectLst>
            <a:outerShdw blurRad="863600" dist="1206500" dir="2700000" algn="tl" rotWithShape="0">
              <a:prstClr val="black">
                <a:alpha val="4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中产经营者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CAE918-EC6A-FFA5-A1D5-6184FD4D2A84}"/>
              </a:ext>
            </a:extLst>
          </p:cNvPr>
          <p:cNvSpPr/>
          <p:nvPr/>
        </p:nvSpPr>
        <p:spPr>
          <a:xfrm>
            <a:off x="5754102" y="5395504"/>
            <a:ext cx="954107" cy="400110"/>
          </a:xfrm>
          <a:prstGeom prst="rect">
            <a:avLst/>
          </a:prstGeom>
          <a:noFill/>
          <a:ln>
            <a:noFill/>
          </a:ln>
          <a:effectLst>
            <a:outerShdw blurRad="863600" dist="1206500" dir="2700000" algn="tl" rotWithShape="0">
              <a:prstClr val="black">
                <a:alpha val="4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企业家</a:t>
            </a:r>
          </a:p>
        </p:txBody>
      </p:sp>
      <p:pic>
        <p:nvPicPr>
          <p:cNvPr id="44" name="图片 43" descr="太阳下的城市&#10;&#10;描述已自动生成">
            <a:extLst>
              <a:ext uri="{FF2B5EF4-FFF2-40B4-BE49-F238E27FC236}">
                <a16:creationId xmlns:a16="http://schemas.microsoft.com/office/drawing/2014/main" id="{DAF545D4-944A-93F1-24AC-DFED25C94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8629" r="22499"/>
          <a:stretch/>
        </p:blipFill>
        <p:spPr>
          <a:xfrm>
            <a:off x="8684114" y="1871342"/>
            <a:ext cx="2745331" cy="434148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73C8E36C-9BB3-8837-BC96-71E720707282}"/>
              </a:ext>
            </a:extLst>
          </p:cNvPr>
          <p:cNvGrpSpPr/>
          <p:nvPr/>
        </p:nvGrpSpPr>
        <p:grpSpPr>
          <a:xfrm>
            <a:off x="2353319" y="2967506"/>
            <a:ext cx="920817" cy="1609524"/>
            <a:chOff x="1103948" y="6162675"/>
            <a:chExt cx="384176" cy="671513"/>
          </a:xfrm>
        </p:grpSpPr>
        <p:sp>
          <p:nvSpPr>
            <p:cNvPr id="45" name="Freeform 460">
              <a:extLst>
                <a:ext uri="{FF2B5EF4-FFF2-40B4-BE49-F238E27FC236}">
                  <a16:creationId xmlns:a16="http://schemas.microsoft.com/office/drawing/2014/main" id="{BC776FB9-7160-136B-CC38-2AA1904C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548" y="6453188"/>
              <a:ext cx="180975" cy="381000"/>
            </a:xfrm>
            <a:custGeom>
              <a:avLst/>
              <a:gdLst>
                <a:gd name="T0" fmla="*/ 61 w 79"/>
                <a:gd name="T1" fmla="*/ 165 h 165"/>
                <a:gd name="T2" fmla="*/ 63 w 79"/>
                <a:gd name="T3" fmla="*/ 88 h 165"/>
                <a:gd name="T4" fmla="*/ 78 w 79"/>
                <a:gd name="T5" fmla="*/ 72 h 165"/>
                <a:gd name="T6" fmla="*/ 72 w 79"/>
                <a:gd name="T7" fmla="*/ 14 h 165"/>
                <a:gd name="T8" fmla="*/ 57 w 79"/>
                <a:gd name="T9" fmla="*/ 0 h 165"/>
                <a:gd name="T10" fmla="*/ 22 w 79"/>
                <a:gd name="T11" fmla="*/ 0 h 165"/>
                <a:gd name="T12" fmla="*/ 7 w 79"/>
                <a:gd name="T13" fmla="*/ 14 h 165"/>
                <a:gd name="T14" fmla="*/ 1 w 79"/>
                <a:gd name="T15" fmla="*/ 72 h 165"/>
                <a:gd name="T16" fmla="*/ 16 w 79"/>
                <a:gd name="T17" fmla="*/ 88 h 165"/>
                <a:gd name="T18" fmla="*/ 18 w 79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65">
                  <a:moveTo>
                    <a:pt x="61" y="165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70" y="86"/>
                    <a:pt x="79" y="80"/>
                    <a:pt x="78" y="72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4" y="0"/>
                    <a:pt x="5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7" y="6"/>
                    <a:pt x="7" y="1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80"/>
                    <a:pt x="9" y="86"/>
                    <a:pt x="16" y="88"/>
                  </a:cubicBezTo>
                  <a:cubicBezTo>
                    <a:pt x="18" y="165"/>
                    <a:pt x="18" y="165"/>
                    <a:pt x="18" y="165"/>
                  </a:cubicBez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61">
              <a:extLst>
                <a:ext uri="{FF2B5EF4-FFF2-40B4-BE49-F238E27FC236}">
                  <a16:creationId xmlns:a16="http://schemas.microsoft.com/office/drawing/2014/main" id="{78E2275F-FB81-A84E-5E49-102165821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411" y="6310313"/>
              <a:ext cx="95250" cy="92075"/>
            </a:xfrm>
            <a:prstGeom prst="ellipse">
              <a:avLst/>
            </a:prstGeom>
            <a:noFill/>
            <a:ln w="412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462">
              <a:extLst>
                <a:ext uri="{FF2B5EF4-FFF2-40B4-BE49-F238E27FC236}">
                  <a16:creationId xmlns:a16="http://schemas.microsoft.com/office/drawing/2014/main" id="{AC0CA018-6C26-52F5-1BB0-78E0F65FB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4461" y="6356350"/>
              <a:ext cx="93663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463">
              <a:extLst>
                <a:ext uri="{FF2B5EF4-FFF2-40B4-BE49-F238E27FC236}">
                  <a16:creationId xmlns:a16="http://schemas.microsoft.com/office/drawing/2014/main" id="{087CDEEB-84EE-A67D-1B7F-3C5D4C80B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3948" y="6356350"/>
              <a:ext cx="92075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4">
              <a:extLst>
                <a:ext uri="{FF2B5EF4-FFF2-40B4-BE49-F238E27FC236}">
                  <a16:creationId xmlns:a16="http://schemas.microsoft.com/office/drawing/2014/main" id="{9E02D7BB-51AC-4291-AD25-6FA6475EA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611" y="6259513"/>
              <a:ext cx="196850" cy="165100"/>
            </a:xfrm>
            <a:custGeom>
              <a:avLst/>
              <a:gdLst>
                <a:gd name="T0" fmla="*/ 11 w 85"/>
                <a:gd name="T1" fmla="*/ 71 h 71"/>
                <a:gd name="T2" fmla="*/ 0 w 85"/>
                <a:gd name="T3" fmla="*/ 42 h 71"/>
                <a:gd name="T4" fmla="*/ 42 w 85"/>
                <a:gd name="T5" fmla="*/ 0 h 71"/>
                <a:gd name="T6" fmla="*/ 85 w 85"/>
                <a:gd name="T7" fmla="*/ 42 h 71"/>
                <a:gd name="T8" fmla="*/ 74 w 85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1">
                  <a:moveTo>
                    <a:pt x="11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53"/>
                    <a:pt x="81" y="63"/>
                    <a:pt x="74" y="71"/>
                  </a:cubicBezTo>
                </a:path>
              </a:pathLst>
            </a:custGeom>
            <a:noFill/>
            <a:ln w="412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5">
              <a:extLst>
                <a:ext uri="{FF2B5EF4-FFF2-40B4-BE49-F238E27FC236}">
                  <a16:creationId xmlns:a16="http://schemas.microsoft.com/office/drawing/2014/main" id="{52A47304-FEDA-5494-0798-D3131617B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8" y="6356350"/>
              <a:ext cx="42863" cy="106363"/>
            </a:xfrm>
            <a:custGeom>
              <a:avLst/>
              <a:gdLst>
                <a:gd name="T0" fmla="*/ 18 w 18"/>
                <a:gd name="T1" fmla="*/ 46 h 46"/>
                <a:gd name="T2" fmla="*/ 0 w 18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6">
                  <a:moveTo>
                    <a:pt x="18" y="46"/>
                  </a:moveTo>
                  <a:cubicBezTo>
                    <a:pt x="7" y="34"/>
                    <a:pt x="0" y="18"/>
                    <a:pt x="0" y="0"/>
                  </a:cubicBezTo>
                </a:path>
              </a:pathLst>
            </a:custGeom>
            <a:noFill/>
            <a:ln w="412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6">
              <a:extLst>
                <a:ext uri="{FF2B5EF4-FFF2-40B4-BE49-F238E27FC236}">
                  <a16:creationId xmlns:a16="http://schemas.microsoft.com/office/drawing/2014/main" id="{803A83AD-046B-EB74-4E7D-8863E946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811" y="6208713"/>
              <a:ext cx="109538" cy="111125"/>
            </a:xfrm>
            <a:custGeom>
              <a:avLst/>
              <a:gdLst>
                <a:gd name="T0" fmla="*/ 0 w 47"/>
                <a:gd name="T1" fmla="*/ 48 h 48"/>
                <a:gd name="T2" fmla="*/ 47 w 47"/>
                <a:gd name="T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" h="48">
                  <a:moveTo>
                    <a:pt x="0" y="48"/>
                  </a:moveTo>
                  <a:cubicBezTo>
                    <a:pt x="6" y="25"/>
                    <a:pt x="24" y="6"/>
                    <a:pt x="47" y="0"/>
                  </a:cubicBezTo>
                </a:path>
              </a:pathLst>
            </a:custGeom>
            <a:noFill/>
            <a:ln w="412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67">
              <a:extLst>
                <a:ext uri="{FF2B5EF4-FFF2-40B4-BE49-F238E27FC236}">
                  <a16:creationId xmlns:a16="http://schemas.microsoft.com/office/drawing/2014/main" id="{C48EF538-7B7F-D47E-0951-A5105F82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573" y="6356350"/>
              <a:ext cx="44450" cy="106363"/>
            </a:xfrm>
            <a:custGeom>
              <a:avLst/>
              <a:gdLst>
                <a:gd name="T0" fmla="*/ 19 w 19"/>
                <a:gd name="T1" fmla="*/ 0 h 46"/>
                <a:gd name="T2" fmla="*/ 0 w 19"/>
                <a:gd name="T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46">
                  <a:moveTo>
                    <a:pt x="19" y="0"/>
                  </a:moveTo>
                  <a:cubicBezTo>
                    <a:pt x="19" y="18"/>
                    <a:pt x="12" y="34"/>
                    <a:pt x="0" y="46"/>
                  </a:cubicBezTo>
                </a:path>
              </a:pathLst>
            </a:custGeom>
            <a:noFill/>
            <a:ln w="412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8">
              <a:extLst>
                <a:ext uri="{FF2B5EF4-FFF2-40B4-BE49-F238E27FC236}">
                  <a16:creationId xmlns:a16="http://schemas.microsoft.com/office/drawing/2014/main" id="{2B74187C-8588-BFA5-183B-089C8C38D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448" y="6205538"/>
              <a:ext cx="150813" cy="114300"/>
            </a:xfrm>
            <a:custGeom>
              <a:avLst/>
              <a:gdLst>
                <a:gd name="T0" fmla="*/ 0 w 65"/>
                <a:gd name="T1" fmla="*/ 0 h 50"/>
                <a:gd name="T2" fmla="*/ 65 w 65"/>
                <a:gd name="T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" h="50">
                  <a:moveTo>
                    <a:pt x="0" y="0"/>
                  </a:moveTo>
                  <a:cubicBezTo>
                    <a:pt x="31" y="0"/>
                    <a:pt x="57" y="21"/>
                    <a:pt x="65" y="50"/>
                  </a:cubicBezTo>
                </a:path>
              </a:pathLst>
            </a:custGeom>
            <a:noFill/>
            <a:ln w="412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469">
              <a:extLst>
                <a:ext uri="{FF2B5EF4-FFF2-40B4-BE49-F238E27FC236}">
                  <a16:creationId xmlns:a16="http://schemas.microsoft.com/office/drawing/2014/main" id="{04AAA557-09DF-0363-1BCE-455F65C11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4448" y="6162675"/>
              <a:ext cx="0" cy="9525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箭头: 右 55">
            <a:extLst>
              <a:ext uri="{FF2B5EF4-FFF2-40B4-BE49-F238E27FC236}">
                <a16:creationId xmlns:a16="http://schemas.microsoft.com/office/drawing/2014/main" id="{0DE39A28-E6A2-4865-A262-414607E5C71D}"/>
              </a:ext>
            </a:extLst>
          </p:cNvPr>
          <p:cNvSpPr/>
          <p:nvPr/>
        </p:nvSpPr>
        <p:spPr>
          <a:xfrm>
            <a:off x="2404133" y="5506009"/>
            <a:ext cx="722095" cy="183384"/>
          </a:xfrm>
          <a:prstGeom prst="rightArrow">
            <a:avLst>
              <a:gd name="adj1" fmla="val 28364"/>
              <a:gd name="adj2" fmla="val 1094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93162522-C249-C326-6B48-67FA2DA6B45D}"/>
              </a:ext>
            </a:extLst>
          </p:cNvPr>
          <p:cNvSpPr/>
          <p:nvPr/>
        </p:nvSpPr>
        <p:spPr>
          <a:xfrm>
            <a:off x="4885017" y="5503867"/>
            <a:ext cx="722095" cy="183384"/>
          </a:xfrm>
          <a:prstGeom prst="rightArrow">
            <a:avLst>
              <a:gd name="adj1" fmla="val 28364"/>
              <a:gd name="adj2" fmla="val 1094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3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B79C8676-38E0-C241-E18F-B5D26D0F3019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22</a:t>
            </a:fld>
            <a:endParaRPr lang="zh-CN" altLang="en-US" sz="16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8E2936-98F6-F245-74EC-64712877C67F}"/>
              </a:ext>
            </a:extLst>
          </p:cNvPr>
          <p:cNvSpPr/>
          <p:nvPr/>
        </p:nvSpPr>
        <p:spPr>
          <a:xfrm>
            <a:off x="799506" y="2051748"/>
            <a:ext cx="313739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1500" b="1" kern="1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谢谢</a:t>
            </a:r>
            <a:endParaRPr lang="zh-CN" altLang="zh-CN" sz="11500" b="1" kern="100" dirty="0">
              <a:solidFill>
                <a:srgbClr val="619DF5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0D07855-F393-B2E9-09CB-25D2C69352A5}"/>
              </a:ext>
            </a:extLst>
          </p:cNvPr>
          <p:cNvSpPr/>
          <p:nvPr/>
        </p:nvSpPr>
        <p:spPr>
          <a:xfrm>
            <a:off x="807559" y="3785619"/>
            <a:ext cx="48013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60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恳请批评指正</a:t>
            </a:r>
            <a:endParaRPr lang="zh-CN" altLang="zh-CN" sz="60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8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C41D2C-6784-4E7C-A4B1-DFBE99D97CBE}"/>
              </a:ext>
            </a:extLst>
          </p:cNvPr>
          <p:cNvGrpSpPr/>
          <p:nvPr/>
        </p:nvGrpSpPr>
        <p:grpSpPr>
          <a:xfrm>
            <a:off x="631190" y="2292985"/>
            <a:ext cx="3161665" cy="640080"/>
            <a:chOff x="1022" y="3613"/>
            <a:chExt cx="4979" cy="100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DD762D-C5F9-4B2F-A369-409CB7C80C28}"/>
                </a:ext>
              </a:extLst>
            </p:cNvPr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中文｜字体名称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ABD1CA2-AD14-4700-99D2-020F37C692C8}"/>
                </a:ext>
              </a:extLst>
            </p:cNvPr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汉仪旗黑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-55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简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B5370E-DF22-491E-BC18-3480A4A36A95}"/>
                </a:ext>
              </a:extLst>
            </p:cNvPr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2AED840-CE9E-464C-A0DB-1F0E393B5FAD}"/>
              </a:ext>
            </a:extLst>
          </p:cNvPr>
          <p:cNvGrpSpPr/>
          <p:nvPr/>
        </p:nvGrpSpPr>
        <p:grpSpPr>
          <a:xfrm>
            <a:off x="0" y="546735"/>
            <a:ext cx="7230745" cy="467995"/>
            <a:chOff x="0" y="861"/>
            <a:chExt cx="11387" cy="73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FE95483-91DB-4920-AD79-E888F51E4ABB}"/>
                </a:ext>
              </a:extLst>
            </p:cNvPr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32B2036-3928-44A0-BEFC-09E61DE17E93}"/>
                </a:ext>
              </a:extLst>
            </p:cNvPr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稻壳儿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PPT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模板使用说明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EDCD7F-5449-4ED8-9B53-E868EEAABF70}"/>
                </a:ext>
              </a:extLst>
            </p:cNvPr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（本页为说明页，用户使用模板时可删除本页内容）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77F7F07-861A-41F7-8F49-843C36B75576}"/>
              </a:ext>
            </a:extLst>
          </p:cNvPr>
          <p:cNvGrpSpPr/>
          <p:nvPr/>
        </p:nvGrpSpPr>
        <p:grpSpPr>
          <a:xfrm>
            <a:off x="650875" y="1403350"/>
            <a:ext cx="2066925" cy="645160"/>
            <a:chOff x="1166" y="2210"/>
            <a:chExt cx="3255" cy="10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AEA66F3-377C-4A89-B2CE-9D3CFD3E5405}"/>
                </a:ext>
              </a:extLst>
            </p:cNvPr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EAD7B7C-F85C-474F-BBE3-92EECCE99376}"/>
                </a:ext>
              </a:extLst>
            </p:cNvPr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字体说明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6CDD7EB-B458-4719-8800-431E0B46F687}"/>
              </a:ext>
            </a:extLst>
          </p:cNvPr>
          <p:cNvGrpSpPr/>
          <p:nvPr/>
        </p:nvGrpSpPr>
        <p:grpSpPr>
          <a:xfrm>
            <a:off x="631190" y="4146723"/>
            <a:ext cx="3161665" cy="638810"/>
            <a:chOff x="1163" y="3615"/>
            <a:chExt cx="4979" cy="100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C351954-B533-4C45-8E01-A1B2F839AD49}"/>
                </a:ext>
              </a:extLst>
            </p:cNvPr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英文｜字体名称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FA1B688-9E1A-4479-A969-C61FED792164}"/>
                </a:ext>
              </a:extLst>
            </p:cNvPr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汉仪旗黑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-55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简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80DD6EF-C218-4819-9426-A54D211C524D}"/>
                </a:ext>
              </a:extLst>
            </p:cNvPr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34E538E6-6B61-4DCD-98E3-586E987E5B7D}"/>
              </a:ext>
            </a:extLst>
          </p:cNvPr>
          <p:cNvSpPr txBox="1"/>
          <p:nvPr/>
        </p:nvSpPr>
        <p:spPr>
          <a:xfrm>
            <a:off x="631190" y="5792470"/>
            <a:ext cx="3298190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【说明】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模板中使用的字体为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汉仪雅酷黑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W】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汉仪旗黑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-55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简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】，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仅限于个人学习、研究或欣赏目的使用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，  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如需商用请您自行向版权方购买、获取商用版权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。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4A6430B-A2F9-4628-960E-60E14204B26C}"/>
              </a:ext>
            </a:extLst>
          </p:cNvPr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222222">
                <a:alpha val="8000"/>
              </a:srgbClr>
            </a:solidFill>
            <a:prstDash val="solid"/>
            <a:miter lim="800000"/>
          </a:ln>
          <a:effectLst/>
        </p:spPr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2CD59A4-0AD5-4758-8ED9-B4C30D495516}"/>
              </a:ext>
            </a:extLst>
          </p:cNvPr>
          <p:cNvGrpSpPr/>
          <p:nvPr/>
        </p:nvGrpSpPr>
        <p:grpSpPr>
          <a:xfrm>
            <a:off x="4480560" y="1403350"/>
            <a:ext cx="2101215" cy="645160"/>
            <a:chOff x="1213" y="2210"/>
            <a:chExt cx="3309" cy="1016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CFCDB41-5A33-4815-98E6-5862491D93DD}"/>
                </a:ext>
              </a:extLst>
            </p:cNvPr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9C83F2C-A35D-44D3-BFCB-2AF687185676}"/>
                </a:ext>
              </a:extLst>
            </p:cNvPr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素材说明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7EF49C4-B961-4EB0-8FCF-202D959D8728}"/>
              </a:ext>
            </a:extLst>
          </p:cNvPr>
          <p:cNvGrpSpPr/>
          <p:nvPr/>
        </p:nvGrpSpPr>
        <p:grpSpPr>
          <a:xfrm>
            <a:off x="4480560" y="2251075"/>
            <a:ext cx="3230880" cy="718820"/>
            <a:chOff x="7197" y="3533"/>
            <a:chExt cx="5088" cy="113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8E0D66C-21C0-491D-9722-296AE4914878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图片：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B8D1DD9-4D97-466C-8681-C0A2486BA958}"/>
                </a:ext>
              </a:extLst>
            </p:cNvPr>
            <p:cNvSpPr txBox="1"/>
            <p:nvPr/>
          </p:nvSpPr>
          <p:spPr>
            <a:xfrm>
              <a:off x="7197" y="3977"/>
              <a:ext cx="508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模板中使用的图片来源于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【</a:t>
              </a:r>
              <a:r>
                <a:rPr kumimoji="0" lang="en-US" altLang="zh-CN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pexels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】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，该图片具有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共享协议，您可在遵循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共享协议的情况下使用。</a:t>
              </a:r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EDB747C-341A-4319-A45A-C405F6AB0351}"/>
              </a:ext>
            </a:extLst>
          </p:cNvPr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222222">
                <a:alpha val="8000"/>
              </a:srgbClr>
            </a:solidFill>
            <a:prstDash val="solid"/>
            <a:miter lim="800000"/>
          </a:ln>
          <a:effectLst/>
        </p:spPr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AE8BAFE-66D5-43BD-8E4A-141BBF229AC4}"/>
              </a:ext>
            </a:extLst>
          </p:cNvPr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3D8B676-6A90-4AB0-A963-1F63658AD801}"/>
                </a:ext>
              </a:extLst>
            </p:cNvPr>
            <p:cNvGrpSpPr/>
            <p:nvPr/>
          </p:nvGrpSpPr>
          <p:grpSpPr>
            <a:xfrm>
              <a:off x="13198" y="2210"/>
              <a:ext cx="3309" cy="1016"/>
              <a:chOff x="1213" y="2210"/>
              <a:chExt cx="3309" cy="1016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01F8BB97-D0DE-4178-AC9E-0DAAC1C9EE06}"/>
                  </a:ext>
                </a:extLst>
              </p:cNvPr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F2832"/>
                    </a:solidFill>
                    <a:effectLst/>
                    <a:uLnTx/>
                    <a:uFillTx/>
                    <a:latin typeface="汉仪旗黑-55简" panose="020F0502020204030204"/>
                    <a:ea typeface="汉仪旗黑-55简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20D8C46-4203-4F1B-B7D9-E228EB4C0A3C}"/>
                  </a:ext>
                </a:extLst>
              </p:cNvPr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汉仪旗黑-55简" panose="020F0502020204030204"/>
                    <a:ea typeface="汉仪旗黑-55简"/>
                    <a:cs typeface="+mn-ea"/>
                    <a:sym typeface="+mn-lt"/>
                  </a:rPr>
                  <a:t>母版说明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04D93CD-4C5E-44C8-910B-A3637A6F0948}"/>
                </a:ext>
              </a:extLst>
            </p:cNvPr>
            <p:cNvSpPr txBox="1"/>
            <p:nvPr/>
          </p:nvSpPr>
          <p:spPr>
            <a:xfrm>
              <a:off x="13233" y="3478"/>
              <a:ext cx="5088" cy="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BA365F9-8A0E-4157-BC1D-298B10DE33AA}"/>
                </a:ext>
              </a:extLst>
            </p:cNvPr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1、点击【视图】</a:t>
              </a: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2、选择【幻灯片母版】，即可查看/编辑母版内容</a:t>
              </a: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3、查看/编辑完成后，点击【关闭】即可</a:t>
              </a:r>
            </a:p>
          </p:txBody>
        </p:sp>
        <p:pic>
          <p:nvPicPr>
            <p:cNvPr id="83" name="图片 82" descr="母版说明配图">
              <a:extLst>
                <a:ext uri="{FF2B5EF4-FFF2-40B4-BE49-F238E27FC236}">
                  <a16:creationId xmlns:a16="http://schemas.microsoft.com/office/drawing/2014/main" id="{E96B227D-D215-4ED5-818F-1C1F806F6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E65147-4836-4847-90E2-3F1A4C5DB853}"/>
              </a:ext>
            </a:extLst>
          </p:cNvPr>
          <p:cNvGrpSpPr/>
          <p:nvPr/>
        </p:nvGrpSpPr>
        <p:grpSpPr>
          <a:xfrm>
            <a:off x="4480560" y="3342656"/>
            <a:ext cx="3230880" cy="718820"/>
            <a:chOff x="7197" y="3533"/>
            <a:chExt cx="5088" cy="113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CCA14D-1308-426F-AAF3-3A918BD7FBBD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素材：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7BBA857-2770-4ED7-9B17-B6A67431F0E7}"/>
                </a:ext>
              </a:extLst>
            </p:cNvPr>
            <p:cNvSpPr txBox="1"/>
            <p:nvPr/>
          </p:nvSpPr>
          <p:spPr>
            <a:xfrm>
              <a:off x="7197" y="3977"/>
              <a:ext cx="508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模板中使用的素材来源于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【</a:t>
              </a:r>
              <a:r>
                <a:rPr kumimoji="0" lang="en-US" altLang="zh-CN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freepik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】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，该素材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/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图片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/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音频具有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共享协议，您可在遵循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共享协议的情况下使用。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1B725D-79C7-4872-9531-4391EC72C555}"/>
              </a:ext>
            </a:extLst>
          </p:cNvPr>
          <p:cNvGrpSpPr/>
          <p:nvPr/>
        </p:nvGrpSpPr>
        <p:grpSpPr>
          <a:xfrm>
            <a:off x="631190" y="3242252"/>
            <a:ext cx="3161665" cy="640080"/>
            <a:chOff x="1022" y="3613"/>
            <a:chExt cx="4979" cy="100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65E2350-1483-4823-8287-80B8D515FDE1}"/>
                </a:ext>
              </a:extLst>
            </p:cNvPr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中文｜字体名称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FF4D785-F8A3-47D0-A0B5-4C44741C1B91}"/>
                </a:ext>
              </a:extLst>
            </p:cNvPr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汉仪雅酷黑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W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00995DB-7B69-46C0-94B4-05A7B7A5E001}"/>
                </a:ext>
              </a:extLst>
            </p:cNvPr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45F182-A2E1-F08C-D27C-A475E5D7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39" y="4146723"/>
            <a:ext cx="1778472" cy="16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93D2A4BD-FD1A-4AC2-5A6B-0A318D8D2FFE}"/>
              </a:ext>
            </a:extLst>
          </p:cNvPr>
          <p:cNvSpPr/>
          <p:nvPr/>
        </p:nvSpPr>
        <p:spPr>
          <a:xfrm>
            <a:off x="1550670" y="1717394"/>
            <a:ext cx="1924050" cy="7902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1724999" y="4005509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自我认知</a:t>
            </a:r>
            <a:endParaRPr lang="en-US" altLang="zh-CN" sz="6600" dirty="0">
              <a:solidFill>
                <a:prstClr val="black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724999" y="2319593"/>
            <a:ext cx="1861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01</a:t>
            </a: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5BD6BB8A-EE06-9BD0-34AD-005EE00D1E56}"/>
              </a:ext>
            </a:extLst>
          </p:cNvPr>
          <p:cNvSpPr/>
          <p:nvPr/>
        </p:nvSpPr>
        <p:spPr>
          <a:xfrm flipV="1">
            <a:off x="1582757" y="1717395"/>
            <a:ext cx="1861407" cy="400110"/>
          </a:xfrm>
          <a:prstGeom prst="round2Same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441194-A466-4BC0-1952-D548AC02EB67}"/>
              </a:ext>
            </a:extLst>
          </p:cNvPr>
          <p:cNvSpPr/>
          <p:nvPr/>
        </p:nvSpPr>
        <p:spPr>
          <a:xfrm>
            <a:off x="1908167" y="1717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第一部分</a:t>
            </a:r>
            <a:endParaRPr lang="en-US" altLang="zh-CN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840D4F89-8425-7211-D559-0E5133EC6BD3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3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80598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75165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4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第一部分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自我认知</a:t>
            </a:r>
            <a:endParaRPr lang="zh-CN" altLang="en-US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C46A08-15EA-5CD0-F5B1-C59287E274AB}"/>
              </a:ext>
            </a:extLst>
          </p:cNvPr>
          <p:cNvSpPr txBox="1"/>
          <p:nvPr/>
        </p:nvSpPr>
        <p:spPr>
          <a:xfrm>
            <a:off x="4724400" y="1074316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/>
              <a:t>性格特征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DA2FB51-E61D-41B9-4272-7ECD8CF19755}"/>
              </a:ext>
            </a:extLst>
          </p:cNvPr>
          <p:cNvGrpSpPr/>
          <p:nvPr/>
        </p:nvGrpSpPr>
        <p:grpSpPr>
          <a:xfrm>
            <a:off x="457676" y="2064048"/>
            <a:ext cx="5569744" cy="3961699"/>
            <a:chOff x="457676" y="2064048"/>
            <a:chExt cx="5569744" cy="396169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592B882-4A23-53BA-43A3-03E6A2995F9C}"/>
                </a:ext>
              </a:extLst>
            </p:cNvPr>
            <p:cNvSpPr/>
            <p:nvPr/>
          </p:nvSpPr>
          <p:spPr>
            <a:xfrm>
              <a:off x="457676" y="2135981"/>
              <a:ext cx="5569744" cy="388976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gradFill>
                <a:gsLst>
                  <a:gs pos="0">
                    <a:srgbClr val="9BC1F9"/>
                  </a:gs>
                  <a:gs pos="100000">
                    <a:srgbClr val="619DF5"/>
                  </a:gs>
                </a:gsLst>
                <a:lin ang="5400000" scaled="1"/>
              </a:gradFill>
            </a:ln>
            <a:effectLst>
              <a:outerShdw blurRad="114300" dist="114300" dir="2700000" algn="tl" rotWithShape="0">
                <a:srgbClr val="619DF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383589D-3498-DD39-8296-4C14D4B76456}"/>
                </a:ext>
              </a:extLst>
            </p:cNvPr>
            <p:cNvSpPr txBox="1"/>
            <p:nvPr/>
          </p:nvSpPr>
          <p:spPr>
            <a:xfrm>
              <a:off x="653483" y="2843539"/>
              <a:ext cx="5178129" cy="2646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乐观开朗、积极向上、对生活充满热情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有较强的责任感、耐心，面对困难不会轻易放弃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较为细心，能及时发现他人情绪变化，为他人着想、排忧解难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有较好的沟通能力，具有亲和力，会多方位思考问题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拥有团队合作意识、同时具有管理、领导能力，能够吃苦耐劳</a:t>
              </a:r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18A883C-6958-FC57-9F49-D6A1A5C51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66" y="2064048"/>
              <a:ext cx="820738" cy="1098550"/>
            </a:xfrm>
            <a:custGeom>
              <a:avLst/>
              <a:gdLst>
                <a:gd name="T0" fmla="*/ 258 w 517"/>
                <a:gd name="T1" fmla="*/ 0 h 692"/>
                <a:gd name="T2" fmla="*/ 0 w 517"/>
                <a:gd name="T3" fmla="*/ 0 h 692"/>
                <a:gd name="T4" fmla="*/ 0 w 517"/>
                <a:gd name="T5" fmla="*/ 692 h 692"/>
                <a:gd name="T6" fmla="*/ 50 w 517"/>
                <a:gd name="T7" fmla="*/ 635 h 692"/>
                <a:gd name="T8" fmla="*/ 103 w 517"/>
                <a:gd name="T9" fmla="*/ 692 h 692"/>
                <a:gd name="T10" fmla="*/ 153 w 517"/>
                <a:gd name="T11" fmla="*/ 637 h 692"/>
                <a:gd name="T12" fmla="*/ 208 w 517"/>
                <a:gd name="T13" fmla="*/ 692 h 692"/>
                <a:gd name="T14" fmla="*/ 258 w 517"/>
                <a:gd name="T15" fmla="*/ 632 h 692"/>
                <a:gd name="T16" fmla="*/ 308 w 517"/>
                <a:gd name="T17" fmla="*/ 692 h 692"/>
                <a:gd name="T18" fmla="*/ 365 w 517"/>
                <a:gd name="T19" fmla="*/ 637 h 692"/>
                <a:gd name="T20" fmla="*/ 415 w 517"/>
                <a:gd name="T21" fmla="*/ 692 h 692"/>
                <a:gd name="T22" fmla="*/ 467 w 517"/>
                <a:gd name="T23" fmla="*/ 635 h 692"/>
                <a:gd name="T24" fmla="*/ 517 w 517"/>
                <a:gd name="T25" fmla="*/ 692 h 692"/>
                <a:gd name="T26" fmla="*/ 517 w 517"/>
                <a:gd name="T27" fmla="*/ 0 h 692"/>
                <a:gd name="T28" fmla="*/ 258 w 517"/>
                <a:gd name="T2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7" h="692">
                  <a:moveTo>
                    <a:pt x="258" y="0"/>
                  </a:moveTo>
                  <a:lnTo>
                    <a:pt x="0" y="0"/>
                  </a:lnTo>
                  <a:lnTo>
                    <a:pt x="0" y="692"/>
                  </a:lnTo>
                  <a:lnTo>
                    <a:pt x="50" y="635"/>
                  </a:lnTo>
                  <a:lnTo>
                    <a:pt x="103" y="692"/>
                  </a:lnTo>
                  <a:lnTo>
                    <a:pt x="153" y="637"/>
                  </a:lnTo>
                  <a:lnTo>
                    <a:pt x="208" y="692"/>
                  </a:lnTo>
                  <a:lnTo>
                    <a:pt x="258" y="632"/>
                  </a:lnTo>
                  <a:lnTo>
                    <a:pt x="308" y="692"/>
                  </a:lnTo>
                  <a:lnTo>
                    <a:pt x="365" y="637"/>
                  </a:lnTo>
                  <a:lnTo>
                    <a:pt x="415" y="692"/>
                  </a:lnTo>
                  <a:lnTo>
                    <a:pt x="467" y="635"/>
                  </a:lnTo>
                  <a:lnTo>
                    <a:pt x="517" y="692"/>
                  </a:lnTo>
                  <a:lnTo>
                    <a:pt x="517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619D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DB358C27-55E2-DD8A-6451-50AC23114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204" y="2064048"/>
              <a:ext cx="61913" cy="71438"/>
            </a:xfrm>
            <a:custGeom>
              <a:avLst/>
              <a:gdLst>
                <a:gd name="T0" fmla="*/ 0 w 16"/>
                <a:gd name="T1" fmla="*/ 19 h 19"/>
                <a:gd name="T2" fmla="*/ 16 w 16"/>
                <a:gd name="T3" fmla="*/ 19 h 19"/>
                <a:gd name="T4" fmla="*/ 0 w 16"/>
                <a:gd name="T5" fmla="*/ 0 h 19"/>
                <a:gd name="T6" fmla="*/ 0 w 16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4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BE87F19-7186-3F47-AB3C-20F4BD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66" y="2064048"/>
              <a:ext cx="63500" cy="71438"/>
            </a:xfrm>
            <a:custGeom>
              <a:avLst/>
              <a:gdLst>
                <a:gd name="T0" fmla="*/ 17 w 17"/>
                <a:gd name="T1" fmla="*/ 19 h 19"/>
                <a:gd name="T2" fmla="*/ 0 w 17"/>
                <a:gd name="T3" fmla="*/ 19 h 19"/>
                <a:gd name="T4" fmla="*/ 17 w 17"/>
                <a:gd name="T5" fmla="*/ 0 h 19"/>
                <a:gd name="T6" fmla="*/ 17 w 17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2DD086C-E642-61AE-6C67-B8B76E1CFC98}"/>
                </a:ext>
              </a:extLst>
            </p:cNvPr>
            <p:cNvSpPr txBox="1"/>
            <p:nvPr/>
          </p:nvSpPr>
          <p:spPr>
            <a:xfrm>
              <a:off x="4869428" y="2312079"/>
              <a:ext cx="11328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优点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43CC8E5-1E1B-B0A7-5040-0533EFD915F8}"/>
              </a:ext>
            </a:extLst>
          </p:cNvPr>
          <p:cNvGrpSpPr/>
          <p:nvPr/>
        </p:nvGrpSpPr>
        <p:grpSpPr>
          <a:xfrm>
            <a:off x="6280454" y="2070870"/>
            <a:ext cx="5569744" cy="3961699"/>
            <a:chOff x="457676" y="2064048"/>
            <a:chExt cx="5569744" cy="396169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7668F44-A238-C34D-FF09-CB27C295C837}"/>
                </a:ext>
              </a:extLst>
            </p:cNvPr>
            <p:cNvSpPr/>
            <p:nvPr/>
          </p:nvSpPr>
          <p:spPr>
            <a:xfrm>
              <a:off x="457676" y="2135981"/>
              <a:ext cx="5569744" cy="388976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gradFill>
                <a:gsLst>
                  <a:gs pos="0">
                    <a:srgbClr val="9BC1F9"/>
                  </a:gs>
                  <a:gs pos="100000">
                    <a:srgbClr val="619DF5"/>
                  </a:gs>
                </a:gsLst>
                <a:lin ang="5400000" scaled="1"/>
              </a:gradFill>
            </a:ln>
            <a:effectLst>
              <a:outerShdw blurRad="114300" dist="114300" dir="2700000" algn="tl" rotWithShape="0">
                <a:srgbClr val="619DF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D6B8AEF-EBFE-4396-9C04-1D1935146AC3}"/>
                </a:ext>
              </a:extLst>
            </p:cNvPr>
            <p:cNvSpPr txBox="1"/>
            <p:nvPr/>
          </p:nvSpPr>
          <p:spPr>
            <a:xfrm>
              <a:off x="653483" y="2843539"/>
              <a:ext cx="5178129" cy="1168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对自我缺乏自信，有的时候会遇事不果断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什么都想学，但是感觉什么都没有学精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做事苛求完美，有时候会感到压力大</a:t>
              </a: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12B8305A-AEF9-B5BE-4C3A-67560A39E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66" y="2064048"/>
              <a:ext cx="820738" cy="1098550"/>
            </a:xfrm>
            <a:custGeom>
              <a:avLst/>
              <a:gdLst>
                <a:gd name="T0" fmla="*/ 258 w 517"/>
                <a:gd name="T1" fmla="*/ 0 h 692"/>
                <a:gd name="T2" fmla="*/ 0 w 517"/>
                <a:gd name="T3" fmla="*/ 0 h 692"/>
                <a:gd name="T4" fmla="*/ 0 w 517"/>
                <a:gd name="T5" fmla="*/ 692 h 692"/>
                <a:gd name="T6" fmla="*/ 50 w 517"/>
                <a:gd name="T7" fmla="*/ 635 h 692"/>
                <a:gd name="T8" fmla="*/ 103 w 517"/>
                <a:gd name="T9" fmla="*/ 692 h 692"/>
                <a:gd name="T10" fmla="*/ 153 w 517"/>
                <a:gd name="T11" fmla="*/ 637 h 692"/>
                <a:gd name="T12" fmla="*/ 208 w 517"/>
                <a:gd name="T13" fmla="*/ 692 h 692"/>
                <a:gd name="T14" fmla="*/ 258 w 517"/>
                <a:gd name="T15" fmla="*/ 632 h 692"/>
                <a:gd name="T16" fmla="*/ 308 w 517"/>
                <a:gd name="T17" fmla="*/ 692 h 692"/>
                <a:gd name="T18" fmla="*/ 365 w 517"/>
                <a:gd name="T19" fmla="*/ 637 h 692"/>
                <a:gd name="T20" fmla="*/ 415 w 517"/>
                <a:gd name="T21" fmla="*/ 692 h 692"/>
                <a:gd name="T22" fmla="*/ 467 w 517"/>
                <a:gd name="T23" fmla="*/ 635 h 692"/>
                <a:gd name="T24" fmla="*/ 517 w 517"/>
                <a:gd name="T25" fmla="*/ 692 h 692"/>
                <a:gd name="T26" fmla="*/ 517 w 517"/>
                <a:gd name="T27" fmla="*/ 0 h 692"/>
                <a:gd name="T28" fmla="*/ 258 w 517"/>
                <a:gd name="T2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7" h="692">
                  <a:moveTo>
                    <a:pt x="258" y="0"/>
                  </a:moveTo>
                  <a:lnTo>
                    <a:pt x="0" y="0"/>
                  </a:lnTo>
                  <a:lnTo>
                    <a:pt x="0" y="692"/>
                  </a:lnTo>
                  <a:lnTo>
                    <a:pt x="50" y="635"/>
                  </a:lnTo>
                  <a:lnTo>
                    <a:pt x="103" y="692"/>
                  </a:lnTo>
                  <a:lnTo>
                    <a:pt x="153" y="637"/>
                  </a:lnTo>
                  <a:lnTo>
                    <a:pt x="208" y="692"/>
                  </a:lnTo>
                  <a:lnTo>
                    <a:pt x="258" y="632"/>
                  </a:lnTo>
                  <a:lnTo>
                    <a:pt x="308" y="692"/>
                  </a:lnTo>
                  <a:lnTo>
                    <a:pt x="365" y="637"/>
                  </a:lnTo>
                  <a:lnTo>
                    <a:pt x="415" y="692"/>
                  </a:lnTo>
                  <a:lnTo>
                    <a:pt x="467" y="635"/>
                  </a:lnTo>
                  <a:lnTo>
                    <a:pt x="517" y="692"/>
                  </a:lnTo>
                  <a:lnTo>
                    <a:pt x="517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81168C23-FEF4-5830-E99B-FD445EDFE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204" y="2064048"/>
              <a:ext cx="61913" cy="71438"/>
            </a:xfrm>
            <a:custGeom>
              <a:avLst/>
              <a:gdLst>
                <a:gd name="T0" fmla="*/ 0 w 16"/>
                <a:gd name="T1" fmla="*/ 19 h 19"/>
                <a:gd name="T2" fmla="*/ 16 w 16"/>
                <a:gd name="T3" fmla="*/ 19 h 19"/>
                <a:gd name="T4" fmla="*/ 0 w 16"/>
                <a:gd name="T5" fmla="*/ 0 h 19"/>
                <a:gd name="T6" fmla="*/ 0 w 16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4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E3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F018F85-399A-DDFC-7A13-13BAC52D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66" y="2064048"/>
              <a:ext cx="63500" cy="71438"/>
            </a:xfrm>
            <a:custGeom>
              <a:avLst/>
              <a:gdLst>
                <a:gd name="T0" fmla="*/ 17 w 17"/>
                <a:gd name="T1" fmla="*/ 19 h 19"/>
                <a:gd name="T2" fmla="*/ 0 w 17"/>
                <a:gd name="T3" fmla="*/ 19 h 19"/>
                <a:gd name="T4" fmla="*/ 17 w 17"/>
                <a:gd name="T5" fmla="*/ 0 h 19"/>
                <a:gd name="T6" fmla="*/ 17 w 17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EE3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0736E35-D2B5-3B34-3533-ABB1B708DB2E}"/>
                </a:ext>
              </a:extLst>
            </p:cNvPr>
            <p:cNvSpPr txBox="1"/>
            <p:nvPr/>
          </p:nvSpPr>
          <p:spPr>
            <a:xfrm>
              <a:off x="4869428" y="2312079"/>
              <a:ext cx="11328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缺点</a:t>
              </a:r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A39B3E48-6600-63CE-EEA8-65067C5593CB}"/>
              </a:ext>
            </a:extLst>
          </p:cNvPr>
          <p:cNvGrpSpPr/>
          <p:nvPr/>
        </p:nvGrpSpPr>
        <p:grpSpPr>
          <a:xfrm>
            <a:off x="7942427" y="4089066"/>
            <a:ext cx="2463214" cy="1647171"/>
            <a:chOff x="6958578" y="8461943"/>
            <a:chExt cx="2851151" cy="1906588"/>
          </a:xfrm>
        </p:grpSpPr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D2BC6166-890C-5535-45A6-74203B9B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28" y="9979593"/>
              <a:ext cx="88900" cy="382588"/>
            </a:xfrm>
            <a:custGeom>
              <a:avLst/>
              <a:gdLst>
                <a:gd name="T0" fmla="*/ 46 w 56"/>
                <a:gd name="T1" fmla="*/ 241 h 241"/>
                <a:gd name="T2" fmla="*/ 56 w 56"/>
                <a:gd name="T3" fmla="*/ 239 h 241"/>
                <a:gd name="T4" fmla="*/ 11 w 56"/>
                <a:gd name="T5" fmla="*/ 0 h 241"/>
                <a:gd name="T6" fmla="*/ 0 w 56"/>
                <a:gd name="T7" fmla="*/ 2 h 241"/>
                <a:gd name="T8" fmla="*/ 46 w 56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41">
                  <a:moveTo>
                    <a:pt x="46" y="241"/>
                  </a:moveTo>
                  <a:lnTo>
                    <a:pt x="56" y="239"/>
                  </a:lnTo>
                  <a:lnTo>
                    <a:pt x="11" y="0"/>
                  </a:lnTo>
                  <a:lnTo>
                    <a:pt x="0" y="2"/>
                  </a:lnTo>
                  <a:lnTo>
                    <a:pt x="46" y="241"/>
                  </a:lnTo>
                  <a:close/>
                </a:path>
              </a:pathLst>
            </a:custGeom>
            <a:solidFill>
              <a:srgbClr val="3C8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5AAFB1F2-1BDA-BB62-2EB6-CA14C8B60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528" y="9979593"/>
              <a:ext cx="90488" cy="384175"/>
            </a:xfrm>
            <a:custGeom>
              <a:avLst/>
              <a:gdLst>
                <a:gd name="T0" fmla="*/ 12 w 57"/>
                <a:gd name="T1" fmla="*/ 242 h 242"/>
                <a:gd name="T2" fmla="*/ 0 w 57"/>
                <a:gd name="T3" fmla="*/ 242 h 242"/>
                <a:gd name="T4" fmla="*/ 46 w 57"/>
                <a:gd name="T5" fmla="*/ 0 h 242"/>
                <a:gd name="T6" fmla="*/ 57 w 57"/>
                <a:gd name="T7" fmla="*/ 2 h 242"/>
                <a:gd name="T8" fmla="*/ 12 w 57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42">
                  <a:moveTo>
                    <a:pt x="12" y="242"/>
                  </a:moveTo>
                  <a:lnTo>
                    <a:pt x="0" y="242"/>
                  </a:lnTo>
                  <a:lnTo>
                    <a:pt x="46" y="0"/>
                  </a:lnTo>
                  <a:lnTo>
                    <a:pt x="57" y="2"/>
                  </a:lnTo>
                  <a:lnTo>
                    <a:pt x="12" y="242"/>
                  </a:lnTo>
                  <a:close/>
                </a:path>
              </a:pathLst>
            </a:custGeom>
            <a:solidFill>
              <a:srgbClr val="3C8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BAB9DC8E-FB90-A5CA-C435-3B611706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966" y="9979593"/>
              <a:ext cx="90488" cy="384175"/>
            </a:xfrm>
            <a:custGeom>
              <a:avLst/>
              <a:gdLst>
                <a:gd name="T0" fmla="*/ 13 w 57"/>
                <a:gd name="T1" fmla="*/ 242 h 242"/>
                <a:gd name="T2" fmla="*/ 0 w 57"/>
                <a:gd name="T3" fmla="*/ 242 h 242"/>
                <a:gd name="T4" fmla="*/ 47 w 57"/>
                <a:gd name="T5" fmla="*/ 0 h 242"/>
                <a:gd name="T6" fmla="*/ 57 w 57"/>
                <a:gd name="T7" fmla="*/ 2 h 242"/>
                <a:gd name="T8" fmla="*/ 13 w 57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42">
                  <a:moveTo>
                    <a:pt x="13" y="242"/>
                  </a:moveTo>
                  <a:lnTo>
                    <a:pt x="0" y="242"/>
                  </a:lnTo>
                  <a:lnTo>
                    <a:pt x="47" y="0"/>
                  </a:lnTo>
                  <a:lnTo>
                    <a:pt x="57" y="2"/>
                  </a:lnTo>
                  <a:lnTo>
                    <a:pt x="13" y="242"/>
                  </a:lnTo>
                  <a:close/>
                </a:path>
              </a:pathLst>
            </a:custGeom>
            <a:solidFill>
              <a:srgbClr val="3C8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4F81734-A24F-5D23-7D15-83869302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4116" y="9981180"/>
              <a:ext cx="87313" cy="382588"/>
            </a:xfrm>
            <a:custGeom>
              <a:avLst/>
              <a:gdLst>
                <a:gd name="T0" fmla="*/ 45 w 55"/>
                <a:gd name="T1" fmla="*/ 241 h 241"/>
                <a:gd name="T2" fmla="*/ 55 w 55"/>
                <a:gd name="T3" fmla="*/ 241 h 241"/>
                <a:gd name="T4" fmla="*/ 11 w 55"/>
                <a:gd name="T5" fmla="*/ 0 h 241"/>
                <a:gd name="T6" fmla="*/ 0 w 55"/>
                <a:gd name="T7" fmla="*/ 3 h 241"/>
                <a:gd name="T8" fmla="*/ 45 w 5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41">
                  <a:moveTo>
                    <a:pt x="45" y="241"/>
                  </a:moveTo>
                  <a:lnTo>
                    <a:pt x="55" y="241"/>
                  </a:lnTo>
                  <a:lnTo>
                    <a:pt x="11" y="0"/>
                  </a:lnTo>
                  <a:lnTo>
                    <a:pt x="0" y="3"/>
                  </a:lnTo>
                  <a:lnTo>
                    <a:pt x="45" y="241"/>
                  </a:lnTo>
                  <a:close/>
                </a:path>
              </a:pathLst>
            </a:custGeom>
            <a:solidFill>
              <a:srgbClr val="18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6FF0FB2B-3A8F-A8D1-9660-F9AF13A0D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866" y="9128693"/>
              <a:ext cx="1022350" cy="1049338"/>
            </a:xfrm>
            <a:custGeom>
              <a:avLst/>
              <a:gdLst>
                <a:gd name="T0" fmla="*/ 878 w 1548"/>
                <a:gd name="T1" fmla="*/ 30 h 1590"/>
                <a:gd name="T2" fmla="*/ 1358 w 1548"/>
                <a:gd name="T3" fmla="*/ 354 h 1590"/>
                <a:gd name="T4" fmla="*/ 1299 w 1548"/>
                <a:gd name="T5" fmla="*/ 1291 h 1590"/>
                <a:gd name="T6" fmla="*/ 248 w 1548"/>
                <a:gd name="T7" fmla="*/ 1343 h 1590"/>
                <a:gd name="T8" fmla="*/ 127 w 1548"/>
                <a:gd name="T9" fmla="*/ 944 h 1590"/>
                <a:gd name="T10" fmla="*/ 384 w 1548"/>
                <a:gd name="T11" fmla="*/ 332 h 1590"/>
                <a:gd name="T12" fmla="*/ 878 w 1548"/>
                <a:gd name="T13" fmla="*/ 3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8" h="1590">
                  <a:moveTo>
                    <a:pt x="878" y="30"/>
                  </a:moveTo>
                  <a:cubicBezTo>
                    <a:pt x="1012" y="44"/>
                    <a:pt x="1185" y="60"/>
                    <a:pt x="1358" y="354"/>
                  </a:cubicBezTo>
                  <a:cubicBezTo>
                    <a:pt x="1548" y="676"/>
                    <a:pt x="1448" y="1157"/>
                    <a:pt x="1299" y="1291"/>
                  </a:cubicBezTo>
                  <a:cubicBezTo>
                    <a:pt x="1149" y="1425"/>
                    <a:pt x="660" y="1590"/>
                    <a:pt x="248" y="1343"/>
                  </a:cubicBezTo>
                  <a:cubicBezTo>
                    <a:pt x="248" y="1343"/>
                    <a:pt x="0" y="1193"/>
                    <a:pt x="127" y="944"/>
                  </a:cubicBezTo>
                  <a:cubicBezTo>
                    <a:pt x="324" y="562"/>
                    <a:pt x="296" y="482"/>
                    <a:pt x="384" y="332"/>
                  </a:cubicBezTo>
                  <a:cubicBezTo>
                    <a:pt x="471" y="182"/>
                    <a:pt x="595" y="0"/>
                    <a:pt x="878" y="30"/>
                  </a:cubicBezTo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02A0981A-75F8-498B-3B09-365DF10E5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166" y="9165205"/>
              <a:ext cx="908050" cy="1012825"/>
            </a:xfrm>
            <a:custGeom>
              <a:avLst/>
              <a:gdLst>
                <a:gd name="T0" fmla="*/ 1186 w 1376"/>
                <a:gd name="T1" fmla="*/ 301 h 1537"/>
                <a:gd name="T2" fmla="*/ 844 w 1376"/>
                <a:gd name="T3" fmla="*/ 0 h 1537"/>
                <a:gd name="T4" fmla="*/ 968 w 1376"/>
                <a:gd name="T5" fmla="*/ 167 h 1537"/>
                <a:gd name="T6" fmla="*/ 908 w 1376"/>
                <a:gd name="T7" fmla="*/ 1104 h 1537"/>
                <a:gd name="T8" fmla="*/ 0 w 1376"/>
                <a:gd name="T9" fmla="*/ 1224 h 1537"/>
                <a:gd name="T10" fmla="*/ 76 w 1376"/>
                <a:gd name="T11" fmla="*/ 1290 h 1537"/>
                <a:gd name="T12" fmla="*/ 1127 w 1376"/>
                <a:gd name="T13" fmla="*/ 1238 h 1537"/>
                <a:gd name="T14" fmla="*/ 1186 w 1376"/>
                <a:gd name="T15" fmla="*/ 301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6" h="1537">
                  <a:moveTo>
                    <a:pt x="1186" y="301"/>
                  </a:moveTo>
                  <a:cubicBezTo>
                    <a:pt x="1068" y="100"/>
                    <a:pt x="950" y="29"/>
                    <a:pt x="844" y="0"/>
                  </a:cubicBezTo>
                  <a:cubicBezTo>
                    <a:pt x="885" y="42"/>
                    <a:pt x="926" y="97"/>
                    <a:pt x="968" y="167"/>
                  </a:cubicBezTo>
                  <a:cubicBezTo>
                    <a:pt x="1158" y="489"/>
                    <a:pt x="1058" y="970"/>
                    <a:pt x="908" y="1104"/>
                  </a:cubicBezTo>
                  <a:cubicBezTo>
                    <a:pt x="775" y="1222"/>
                    <a:pt x="375" y="1365"/>
                    <a:pt x="0" y="1224"/>
                  </a:cubicBezTo>
                  <a:cubicBezTo>
                    <a:pt x="38" y="1267"/>
                    <a:pt x="76" y="1290"/>
                    <a:pt x="76" y="1290"/>
                  </a:cubicBezTo>
                  <a:cubicBezTo>
                    <a:pt x="488" y="1537"/>
                    <a:pt x="977" y="1372"/>
                    <a:pt x="1127" y="1238"/>
                  </a:cubicBezTo>
                  <a:cubicBezTo>
                    <a:pt x="1276" y="1104"/>
                    <a:pt x="1376" y="623"/>
                    <a:pt x="1186" y="301"/>
                  </a:cubicBezTo>
                  <a:close/>
                </a:path>
              </a:pathLst>
            </a:custGeom>
            <a:solidFill>
              <a:srgbClr val="B75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96C48ECC-77BF-1A3E-2A7E-12A48C873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503" y="9473180"/>
              <a:ext cx="68263" cy="66675"/>
            </a:xfrm>
            <a:custGeom>
              <a:avLst/>
              <a:gdLst>
                <a:gd name="T0" fmla="*/ 14 w 43"/>
                <a:gd name="T1" fmla="*/ 0 h 42"/>
                <a:gd name="T2" fmla="*/ 0 w 43"/>
                <a:gd name="T3" fmla="*/ 42 h 42"/>
                <a:gd name="T4" fmla="*/ 43 w 43"/>
                <a:gd name="T5" fmla="*/ 25 h 42"/>
                <a:gd name="T6" fmla="*/ 14 w 43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2">
                  <a:moveTo>
                    <a:pt x="14" y="0"/>
                  </a:moveTo>
                  <a:lnTo>
                    <a:pt x="0" y="42"/>
                  </a:lnTo>
                  <a:lnTo>
                    <a:pt x="43" y="2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9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FB7CEF38-A579-B0B8-08DE-989DE16F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503" y="9269980"/>
              <a:ext cx="138113" cy="255588"/>
            </a:xfrm>
            <a:custGeom>
              <a:avLst/>
              <a:gdLst>
                <a:gd name="T0" fmla="*/ 142 w 209"/>
                <a:gd name="T1" fmla="*/ 0 h 388"/>
                <a:gd name="T2" fmla="*/ 88 w 209"/>
                <a:gd name="T3" fmla="*/ 59 h 388"/>
                <a:gd name="T4" fmla="*/ 0 w 209"/>
                <a:gd name="T5" fmla="*/ 330 h 388"/>
                <a:gd name="T6" fmla="*/ 156 w 209"/>
                <a:gd name="T7" fmla="*/ 388 h 388"/>
                <a:gd name="T8" fmla="*/ 176 w 209"/>
                <a:gd name="T9" fmla="*/ 345 h 388"/>
                <a:gd name="T10" fmla="*/ 209 w 209"/>
                <a:gd name="T11" fmla="*/ 19 h 388"/>
                <a:gd name="T12" fmla="*/ 142 w 209"/>
                <a:gd name="T13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88">
                  <a:moveTo>
                    <a:pt x="142" y="0"/>
                  </a:moveTo>
                  <a:cubicBezTo>
                    <a:pt x="135" y="0"/>
                    <a:pt x="116" y="7"/>
                    <a:pt x="88" y="59"/>
                  </a:cubicBezTo>
                  <a:cubicBezTo>
                    <a:pt x="52" y="127"/>
                    <a:pt x="0" y="330"/>
                    <a:pt x="0" y="330"/>
                  </a:cubicBezTo>
                  <a:cubicBezTo>
                    <a:pt x="156" y="388"/>
                    <a:pt x="156" y="388"/>
                    <a:pt x="156" y="388"/>
                  </a:cubicBezTo>
                  <a:cubicBezTo>
                    <a:pt x="176" y="345"/>
                    <a:pt x="176" y="345"/>
                    <a:pt x="176" y="345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144" y="0"/>
                    <a:pt x="142" y="0"/>
                  </a:cubicBezTo>
                  <a:close/>
                </a:path>
              </a:pathLst>
            </a:custGeom>
            <a:solidFill>
              <a:srgbClr val="639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3EAFF8D9-8528-78F9-2B51-C9B64EAD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766" y="9250930"/>
              <a:ext cx="342900" cy="542925"/>
            </a:xfrm>
            <a:custGeom>
              <a:avLst/>
              <a:gdLst>
                <a:gd name="T0" fmla="*/ 244 w 520"/>
                <a:gd name="T1" fmla="*/ 0 h 823"/>
                <a:gd name="T2" fmla="*/ 38 w 520"/>
                <a:gd name="T3" fmla="*/ 29 h 823"/>
                <a:gd name="T4" fmla="*/ 72 w 520"/>
                <a:gd name="T5" fmla="*/ 596 h 823"/>
                <a:gd name="T6" fmla="*/ 59 w 520"/>
                <a:gd name="T7" fmla="*/ 823 h 823"/>
                <a:gd name="T8" fmla="*/ 520 w 520"/>
                <a:gd name="T9" fmla="*/ 817 h 823"/>
                <a:gd name="T10" fmla="*/ 486 w 520"/>
                <a:gd name="T11" fmla="*/ 333 h 823"/>
                <a:gd name="T12" fmla="*/ 507 w 520"/>
                <a:gd name="T13" fmla="*/ 31 h 823"/>
                <a:gd name="T14" fmla="*/ 404 w 520"/>
                <a:gd name="T15" fmla="*/ 13 h 823"/>
                <a:gd name="T16" fmla="*/ 244 w 520"/>
                <a:gd name="T1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" h="823">
                  <a:moveTo>
                    <a:pt x="244" y="0"/>
                  </a:moveTo>
                  <a:cubicBezTo>
                    <a:pt x="199" y="0"/>
                    <a:pt x="89" y="13"/>
                    <a:pt x="38" y="29"/>
                  </a:cubicBezTo>
                  <a:cubicBezTo>
                    <a:pt x="38" y="29"/>
                    <a:pt x="0" y="351"/>
                    <a:pt x="72" y="596"/>
                  </a:cubicBezTo>
                  <a:cubicBezTo>
                    <a:pt x="88" y="650"/>
                    <a:pt x="59" y="823"/>
                    <a:pt x="59" y="823"/>
                  </a:cubicBezTo>
                  <a:cubicBezTo>
                    <a:pt x="520" y="817"/>
                    <a:pt x="520" y="817"/>
                    <a:pt x="520" y="817"/>
                  </a:cubicBezTo>
                  <a:cubicBezTo>
                    <a:pt x="520" y="817"/>
                    <a:pt x="466" y="400"/>
                    <a:pt x="486" y="333"/>
                  </a:cubicBezTo>
                  <a:cubicBezTo>
                    <a:pt x="507" y="266"/>
                    <a:pt x="507" y="31"/>
                    <a:pt x="507" y="31"/>
                  </a:cubicBezTo>
                  <a:cubicBezTo>
                    <a:pt x="507" y="31"/>
                    <a:pt x="504" y="31"/>
                    <a:pt x="404" y="13"/>
                  </a:cubicBezTo>
                  <a:cubicBezTo>
                    <a:pt x="357" y="5"/>
                    <a:pt x="292" y="0"/>
                    <a:pt x="244" y="0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>
              <a:extLst>
                <a:ext uri="{FF2B5EF4-FFF2-40B4-BE49-F238E27FC236}">
                  <a16:creationId xmlns:a16="http://schemas.microsoft.com/office/drawing/2014/main" id="{9B704BDB-980A-C4A5-84F9-FA6A8B50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866" y="10187555"/>
              <a:ext cx="120650" cy="174625"/>
            </a:xfrm>
            <a:custGeom>
              <a:avLst/>
              <a:gdLst>
                <a:gd name="T0" fmla="*/ 48 w 183"/>
                <a:gd name="T1" fmla="*/ 0 h 264"/>
                <a:gd name="T2" fmla="*/ 19 w 183"/>
                <a:gd name="T3" fmla="*/ 150 h 264"/>
                <a:gd name="T4" fmla="*/ 21 w 183"/>
                <a:gd name="T5" fmla="*/ 246 h 264"/>
                <a:gd name="T6" fmla="*/ 122 w 183"/>
                <a:gd name="T7" fmla="*/ 258 h 264"/>
                <a:gd name="T8" fmla="*/ 177 w 183"/>
                <a:gd name="T9" fmla="*/ 214 h 264"/>
                <a:gd name="T10" fmla="*/ 137 w 183"/>
                <a:gd name="T11" fmla="*/ 140 h 264"/>
                <a:gd name="T12" fmla="*/ 156 w 183"/>
                <a:gd name="T13" fmla="*/ 41 h 264"/>
                <a:gd name="T14" fmla="*/ 48 w 183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264">
                  <a:moveTo>
                    <a:pt x="48" y="0"/>
                  </a:moveTo>
                  <a:cubicBezTo>
                    <a:pt x="48" y="0"/>
                    <a:pt x="38" y="118"/>
                    <a:pt x="19" y="150"/>
                  </a:cubicBezTo>
                  <a:cubicBezTo>
                    <a:pt x="0" y="183"/>
                    <a:pt x="20" y="238"/>
                    <a:pt x="21" y="246"/>
                  </a:cubicBezTo>
                  <a:cubicBezTo>
                    <a:pt x="22" y="253"/>
                    <a:pt x="60" y="264"/>
                    <a:pt x="122" y="258"/>
                  </a:cubicBezTo>
                  <a:cubicBezTo>
                    <a:pt x="183" y="251"/>
                    <a:pt x="182" y="237"/>
                    <a:pt x="177" y="214"/>
                  </a:cubicBezTo>
                  <a:cubicBezTo>
                    <a:pt x="172" y="191"/>
                    <a:pt x="139" y="162"/>
                    <a:pt x="137" y="140"/>
                  </a:cubicBezTo>
                  <a:cubicBezTo>
                    <a:pt x="135" y="119"/>
                    <a:pt x="156" y="41"/>
                    <a:pt x="156" y="41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D19C65F6-43E3-816E-42E9-E623B7940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991" y="9717655"/>
              <a:ext cx="587375" cy="209550"/>
            </a:xfrm>
            <a:custGeom>
              <a:avLst/>
              <a:gdLst>
                <a:gd name="T0" fmla="*/ 461 w 889"/>
                <a:gd name="T1" fmla="*/ 19 h 318"/>
                <a:gd name="T2" fmla="*/ 71 w 889"/>
                <a:gd name="T3" fmla="*/ 44 h 318"/>
                <a:gd name="T4" fmla="*/ 84 w 889"/>
                <a:gd name="T5" fmla="*/ 175 h 318"/>
                <a:gd name="T6" fmla="*/ 778 w 889"/>
                <a:gd name="T7" fmla="*/ 313 h 318"/>
                <a:gd name="T8" fmla="*/ 870 w 889"/>
                <a:gd name="T9" fmla="*/ 23 h 318"/>
                <a:gd name="T10" fmla="*/ 461 w 889"/>
                <a:gd name="T11" fmla="*/ 1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9" h="318">
                  <a:moveTo>
                    <a:pt x="461" y="19"/>
                  </a:moveTo>
                  <a:cubicBezTo>
                    <a:pt x="461" y="19"/>
                    <a:pt x="142" y="1"/>
                    <a:pt x="71" y="44"/>
                  </a:cubicBezTo>
                  <a:cubicBezTo>
                    <a:pt x="0" y="87"/>
                    <a:pt x="84" y="175"/>
                    <a:pt x="84" y="175"/>
                  </a:cubicBezTo>
                  <a:cubicBezTo>
                    <a:pt x="84" y="175"/>
                    <a:pt x="343" y="288"/>
                    <a:pt x="778" y="313"/>
                  </a:cubicBezTo>
                  <a:cubicBezTo>
                    <a:pt x="880" y="318"/>
                    <a:pt x="889" y="45"/>
                    <a:pt x="870" y="23"/>
                  </a:cubicBezTo>
                  <a:cubicBezTo>
                    <a:pt x="851" y="0"/>
                    <a:pt x="461" y="19"/>
                    <a:pt x="461" y="19"/>
                  </a:cubicBezTo>
                  <a:close/>
                </a:path>
              </a:pathLst>
            </a:custGeom>
            <a:solidFill>
              <a:srgbClr val="E5B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63755A6B-C475-29A8-EB3A-500C9A756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453" y="10290743"/>
              <a:ext cx="125413" cy="77788"/>
            </a:xfrm>
            <a:custGeom>
              <a:avLst/>
              <a:gdLst>
                <a:gd name="T0" fmla="*/ 125 w 188"/>
                <a:gd name="T1" fmla="*/ 110 h 116"/>
                <a:gd name="T2" fmla="*/ 175 w 188"/>
                <a:gd name="T3" fmla="*/ 49 h 116"/>
                <a:gd name="T4" fmla="*/ 143 w 188"/>
                <a:gd name="T5" fmla="*/ 0 h 116"/>
                <a:gd name="T6" fmla="*/ 101 w 188"/>
                <a:gd name="T7" fmla="*/ 21 h 116"/>
                <a:gd name="T8" fmla="*/ 9 w 188"/>
                <a:gd name="T9" fmla="*/ 2 h 116"/>
                <a:gd name="T10" fmla="*/ 0 w 188"/>
                <a:gd name="T11" fmla="*/ 83 h 116"/>
                <a:gd name="T12" fmla="*/ 125 w 188"/>
                <a:gd name="T13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16">
                  <a:moveTo>
                    <a:pt x="125" y="110"/>
                  </a:moveTo>
                  <a:cubicBezTo>
                    <a:pt x="188" y="103"/>
                    <a:pt x="181" y="72"/>
                    <a:pt x="175" y="49"/>
                  </a:cubicBezTo>
                  <a:cubicBezTo>
                    <a:pt x="172" y="34"/>
                    <a:pt x="154" y="17"/>
                    <a:pt x="143" y="0"/>
                  </a:cubicBezTo>
                  <a:cubicBezTo>
                    <a:pt x="138" y="5"/>
                    <a:pt x="129" y="13"/>
                    <a:pt x="101" y="21"/>
                  </a:cubicBezTo>
                  <a:cubicBezTo>
                    <a:pt x="73" y="29"/>
                    <a:pt x="34" y="13"/>
                    <a:pt x="9" y="2"/>
                  </a:cubicBezTo>
                  <a:cubicBezTo>
                    <a:pt x="0" y="35"/>
                    <a:pt x="0" y="77"/>
                    <a:pt x="0" y="83"/>
                  </a:cubicBezTo>
                  <a:cubicBezTo>
                    <a:pt x="1" y="91"/>
                    <a:pt x="62" y="116"/>
                    <a:pt x="125" y="110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97CB8A29-34D2-14E2-6DB0-71AB7066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566" y="9711305"/>
              <a:ext cx="214313" cy="558800"/>
            </a:xfrm>
            <a:custGeom>
              <a:avLst/>
              <a:gdLst>
                <a:gd name="T0" fmla="*/ 75 w 326"/>
                <a:gd name="T1" fmla="*/ 254 h 846"/>
                <a:gd name="T2" fmla="*/ 0 w 326"/>
                <a:gd name="T3" fmla="*/ 828 h 846"/>
                <a:gd name="T4" fmla="*/ 146 w 326"/>
                <a:gd name="T5" fmla="*/ 846 h 846"/>
                <a:gd name="T6" fmla="*/ 317 w 326"/>
                <a:gd name="T7" fmla="*/ 127 h 846"/>
                <a:gd name="T8" fmla="*/ 240 w 326"/>
                <a:gd name="T9" fmla="*/ 23 h 846"/>
                <a:gd name="T10" fmla="*/ 75 w 326"/>
                <a:gd name="T11" fmla="*/ 254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846">
                  <a:moveTo>
                    <a:pt x="75" y="254"/>
                  </a:moveTo>
                  <a:cubicBezTo>
                    <a:pt x="63" y="350"/>
                    <a:pt x="0" y="828"/>
                    <a:pt x="0" y="828"/>
                  </a:cubicBezTo>
                  <a:cubicBezTo>
                    <a:pt x="146" y="846"/>
                    <a:pt x="146" y="846"/>
                    <a:pt x="146" y="846"/>
                  </a:cubicBezTo>
                  <a:cubicBezTo>
                    <a:pt x="146" y="846"/>
                    <a:pt x="326" y="222"/>
                    <a:pt x="317" y="127"/>
                  </a:cubicBezTo>
                  <a:cubicBezTo>
                    <a:pt x="307" y="31"/>
                    <a:pt x="240" y="23"/>
                    <a:pt x="240" y="23"/>
                  </a:cubicBezTo>
                  <a:cubicBezTo>
                    <a:pt x="240" y="23"/>
                    <a:pt x="109" y="0"/>
                    <a:pt x="75" y="254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97A6FB03-2E39-8481-CBF0-0BEC282CF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128" y="9284268"/>
              <a:ext cx="425450" cy="447675"/>
            </a:xfrm>
            <a:custGeom>
              <a:avLst/>
              <a:gdLst>
                <a:gd name="T0" fmla="*/ 542 w 644"/>
                <a:gd name="T1" fmla="*/ 16 h 678"/>
                <a:gd name="T2" fmla="*/ 472 w 644"/>
                <a:gd name="T3" fmla="*/ 547 h 678"/>
                <a:gd name="T4" fmla="*/ 229 w 644"/>
                <a:gd name="T5" fmla="*/ 545 h 678"/>
                <a:gd name="T6" fmla="*/ 162 w 644"/>
                <a:gd name="T7" fmla="*/ 528 h 678"/>
                <a:gd name="T8" fmla="*/ 124 w 644"/>
                <a:gd name="T9" fmla="*/ 526 h 678"/>
                <a:gd name="T10" fmla="*/ 35 w 644"/>
                <a:gd name="T11" fmla="*/ 567 h 678"/>
                <a:gd name="T12" fmla="*/ 7 w 644"/>
                <a:gd name="T13" fmla="*/ 607 h 678"/>
                <a:gd name="T14" fmla="*/ 51 w 644"/>
                <a:gd name="T15" fmla="*/ 580 h 678"/>
                <a:gd name="T16" fmla="*/ 71 w 644"/>
                <a:gd name="T17" fmla="*/ 569 h 678"/>
                <a:gd name="T18" fmla="*/ 7 w 644"/>
                <a:gd name="T19" fmla="*/ 636 h 678"/>
                <a:gd name="T20" fmla="*/ 85 w 644"/>
                <a:gd name="T21" fmla="*/ 594 h 678"/>
                <a:gd name="T22" fmla="*/ 35 w 644"/>
                <a:gd name="T23" fmla="*/ 664 h 678"/>
                <a:gd name="T24" fmla="*/ 117 w 644"/>
                <a:gd name="T25" fmla="*/ 609 h 678"/>
                <a:gd name="T26" fmla="*/ 156 w 644"/>
                <a:gd name="T27" fmla="*/ 619 h 678"/>
                <a:gd name="T28" fmla="*/ 186 w 644"/>
                <a:gd name="T29" fmla="*/ 621 h 678"/>
                <a:gd name="T30" fmla="*/ 228 w 644"/>
                <a:gd name="T31" fmla="*/ 609 h 678"/>
                <a:gd name="T32" fmla="*/ 257 w 644"/>
                <a:gd name="T33" fmla="*/ 622 h 678"/>
                <a:gd name="T34" fmla="*/ 322 w 644"/>
                <a:gd name="T35" fmla="*/ 634 h 678"/>
                <a:gd name="T36" fmla="*/ 524 w 644"/>
                <a:gd name="T37" fmla="*/ 678 h 678"/>
                <a:gd name="T38" fmla="*/ 542 w 644"/>
                <a:gd name="T39" fmla="*/ 1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4" h="678">
                  <a:moveTo>
                    <a:pt x="542" y="16"/>
                  </a:moveTo>
                  <a:cubicBezTo>
                    <a:pt x="499" y="0"/>
                    <a:pt x="478" y="387"/>
                    <a:pt x="472" y="547"/>
                  </a:cubicBezTo>
                  <a:cubicBezTo>
                    <a:pt x="396" y="554"/>
                    <a:pt x="263" y="547"/>
                    <a:pt x="229" y="545"/>
                  </a:cubicBezTo>
                  <a:cubicBezTo>
                    <a:pt x="214" y="543"/>
                    <a:pt x="178" y="530"/>
                    <a:pt x="162" y="528"/>
                  </a:cubicBezTo>
                  <a:cubicBezTo>
                    <a:pt x="146" y="526"/>
                    <a:pt x="132" y="525"/>
                    <a:pt x="124" y="526"/>
                  </a:cubicBezTo>
                  <a:cubicBezTo>
                    <a:pt x="121" y="527"/>
                    <a:pt x="42" y="559"/>
                    <a:pt x="35" y="567"/>
                  </a:cubicBezTo>
                  <a:cubicBezTo>
                    <a:pt x="26" y="575"/>
                    <a:pt x="4" y="598"/>
                    <a:pt x="7" y="607"/>
                  </a:cubicBezTo>
                  <a:cubicBezTo>
                    <a:pt x="11" y="617"/>
                    <a:pt x="51" y="580"/>
                    <a:pt x="51" y="580"/>
                  </a:cubicBezTo>
                  <a:cubicBezTo>
                    <a:pt x="71" y="569"/>
                    <a:pt x="71" y="569"/>
                    <a:pt x="71" y="569"/>
                  </a:cubicBezTo>
                  <a:cubicBezTo>
                    <a:pt x="47" y="593"/>
                    <a:pt x="0" y="624"/>
                    <a:pt x="7" y="636"/>
                  </a:cubicBezTo>
                  <a:cubicBezTo>
                    <a:pt x="13" y="647"/>
                    <a:pt x="55" y="615"/>
                    <a:pt x="85" y="594"/>
                  </a:cubicBezTo>
                  <a:cubicBezTo>
                    <a:pt x="59" y="617"/>
                    <a:pt x="28" y="658"/>
                    <a:pt x="35" y="664"/>
                  </a:cubicBezTo>
                  <a:cubicBezTo>
                    <a:pt x="42" y="670"/>
                    <a:pt x="78" y="622"/>
                    <a:pt x="117" y="609"/>
                  </a:cubicBezTo>
                  <a:cubicBezTo>
                    <a:pt x="131" y="604"/>
                    <a:pt x="145" y="618"/>
                    <a:pt x="156" y="619"/>
                  </a:cubicBezTo>
                  <a:cubicBezTo>
                    <a:pt x="165" y="621"/>
                    <a:pt x="178" y="623"/>
                    <a:pt x="186" y="621"/>
                  </a:cubicBezTo>
                  <a:cubicBezTo>
                    <a:pt x="228" y="609"/>
                    <a:pt x="228" y="609"/>
                    <a:pt x="228" y="609"/>
                  </a:cubicBezTo>
                  <a:cubicBezTo>
                    <a:pt x="242" y="610"/>
                    <a:pt x="242" y="619"/>
                    <a:pt x="257" y="622"/>
                  </a:cubicBezTo>
                  <a:cubicBezTo>
                    <a:pt x="274" y="625"/>
                    <a:pt x="301" y="629"/>
                    <a:pt x="322" y="634"/>
                  </a:cubicBezTo>
                  <a:cubicBezTo>
                    <a:pt x="445" y="664"/>
                    <a:pt x="486" y="678"/>
                    <a:pt x="524" y="678"/>
                  </a:cubicBezTo>
                  <a:cubicBezTo>
                    <a:pt x="638" y="678"/>
                    <a:pt x="644" y="54"/>
                    <a:pt x="542" y="1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2F3F681C-FE6C-95C7-6DB6-E63AC20EF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641" y="9262043"/>
              <a:ext cx="127000" cy="279400"/>
            </a:xfrm>
            <a:custGeom>
              <a:avLst/>
              <a:gdLst>
                <a:gd name="T0" fmla="*/ 185 w 193"/>
                <a:gd name="T1" fmla="*/ 413 h 423"/>
                <a:gd name="T2" fmla="*/ 100 w 193"/>
                <a:gd name="T3" fmla="*/ 14 h 423"/>
                <a:gd name="T4" fmla="*/ 12 w 193"/>
                <a:gd name="T5" fmla="*/ 416 h 423"/>
                <a:gd name="T6" fmla="*/ 185 w 193"/>
                <a:gd name="T7" fmla="*/ 41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423">
                  <a:moveTo>
                    <a:pt x="185" y="413"/>
                  </a:moveTo>
                  <a:cubicBezTo>
                    <a:pt x="193" y="249"/>
                    <a:pt x="192" y="48"/>
                    <a:pt x="100" y="14"/>
                  </a:cubicBezTo>
                  <a:cubicBezTo>
                    <a:pt x="64" y="0"/>
                    <a:pt x="0" y="82"/>
                    <a:pt x="12" y="416"/>
                  </a:cubicBezTo>
                  <a:cubicBezTo>
                    <a:pt x="61" y="420"/>
                    <a:pt x="133" y="423"/>
                    <a:pt x="185" y="413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75E3BB32-97E3-C97C-CD63-606978282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7441" y="10254230"/>
              <a:ext cx="177800" cy="107950"/>
            </a:xfrm>
            <a:custGeom>
              <a:avLst/>
              <a:gdLst>
                <a:gd name="T0" fmla="*/ 153 w 268"/>
                <a:gd name="T1" fmla="*/ 0 h 163"/>
                <a:gd name="T2" fmla="*/ 143 w 268"/>
                <a:gd name="T3" fmla="*/ 67 h 163"/>
                <a:gd name="T4" fmla="*/ 13 w 268"/>
                <a:gd name="T5" fmla="*/ 136 h 163"/>
                <a:gd name="T6" fmla="*/ 1 w 268"/>
                <a:gd name="T7" fmla="*/ 163 h 163"/>
                <a:gd name="T8" fmla="*/ 268 w 268"/>
                <a:gd name="T9" fmla="*/ 155 h 163"/>
                <a:gd name="T10" fmla="*/ 265 w 268"/>
                <a:gd name="T11" fmla="*/ 75 h 163"/>
                <a:gd name="T12" fmla="*/ 253 w 268"/>
                <a:gd name="T13" fmla="*/ 17 h 163"/>
                <a:gd name="T14" fmla="*/ 153 w 268"/>
                <a:gd name="T1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163">
                  <a:moveTo>
                    <a:pt x="153" y="0"/>
                  </a:moveTo>
                  <a:cubicBezTo>
                    <a:pt x="153" y="0"/>
                    <a:pt x="166" y="40"/>
                    <a:pt x="143" y="67"/>
                  </a:cubicBezTo>
                  <a:cubicBezTo>
                    <a:pt x="120" y="94"/>
                    <a:pt x="25" y="121"/>
                    <a:pt x="13" y="136"/>
                  </a:cubicBezTo>
                  <a:cubicBezTo>
                    <a:pt x="0" y="150"/>
                    <a:pt x="1" y="163"/>
                    <a:pt x="1" y="163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5" y="75"/>
                    <a:pt x="265" y="75"/>
                    <a:pt x="265" y="75"/>
                  </a:cubicBezTo>
                  <a:cubicBezTo>
                    <a:pt x="253" y="17"/>
                    <a:pt x="253" y="17"/>
                    <a:pt x="25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5B7C7DA5-8700-93FD-A341-0A158989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691" y="10301855"/>
              <a:ext cx="219075" cy="63500"/>
            </a:xfrm>
            <a:custGeom>
              <a:avLst/>
              <a:gdLst>
                <a:gd name="T0" fmla="*/ 175 w 332"/>
                <a:gd name="T1" fmla="*/ 10 h 96"/>
                <a:gd name="T2" fmla="*/ 277 w 332"/>
                <a:gd name="T3" fmla="*/ 21 h 96"/>
                <a:gd name="T4" fmla="*/ 319 w 332"/>
                <a:gd name="T5" fmla="*/ 6 h 96"/>
                <a:gd name="T6" fmla="*/ 332 w 332"/>
                <a:gd name="T7" fmla="*/ 94 h 96"/>
                <a:gd name="T8" fmla="*/ 32 w 332"/>
                <a:gd name="T9" fmla="*/ 96 h 96"/>
                <a:gd name="T10" fmla="*/ 17 w 332"/>
                <a:gd name="T11" fmla="*/ 68 h 96"/>
                <a:gd name="T12" fmla="*/ 50 w 332"/>
                <a:gd name="T13" fmla="*/ 48 h 96"/>
                <a:gd name="T14" fmla="*/ 175 w 332"/>
                <a:gd name="T1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96">
                  <a:moveTo>
                    <a:pt x="175" y="10"/>
                  </a:moveTo>
                  <a:cubicBezTo>
                    <a:pt x="175" y="10"/>
                    <a:pt x="244" y="38"/>
                    <a:pt x="277" y="21"/>
                  </a:cubicBezTo>
                  <a:cubicBezTo>
                    <a:pt x="310" y="5"/>
                    <a:pt x="309" y="0"/>
                    <a:pt x="319" y="6"/>
                  </a:cubicBezTo>
                  <a:cubicBezTo>
                    <a:pt x="328" y="12"/>
                    <a:pt x="332" y="94"/>
                    <a:pt x="332" y="9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1" y="96"/>
                    <a:pt x="0" y="81"/>
                    <a:pt x="17" y="68"/>
                  </a:cubicBezTo>
                  <a:cubicBezTo>
                    <a:pt x="29" y="59"/>
                    <a:pt x="42" y="53"/>
                    <a:pt x="50" y="48"/>
                  </a:cubicBezTo>
                  <a:cubicBezTo>
                    <a:pt x="74" y="35"/>
                    <a:pt x="175" y="10"/>
                    <a:pt x="175" y="10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B8DECF0D-DA86-DB7F-F5E1-9BCA3ECB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0291" y="9712893"/>
              <a:ext cx="231775" cy="563563"/>
            </a:xfrm>
            <a:custGeom>
              <a:avLst/>
              <a:gdLst>
                <a:gd name="T0" fmla="*/ 249 w 349"/>
                <a:gd name="T1" fmla="*/ 100 h 853"/>
                <a:gd name="T2" fmla="*/ 99 w 349"/>
                <a:gd name="T3" fmla="*/ 34 h 853"/>
                <a:gd name="T4" fmla="*/ 24 w 349"/>
                <a:gd name="T5" fmla="*/ 227 h 853"/>
                <a:gd name="T6" fmla="*/ 218 w 349"/>
                <a:gd name="T7" fmla="*/ 853 h 853"/>
                <a:gd name="T8" fmla="*/ 349 w 349"/>
                <a:gd name="T9" fmla="*/ 853 h 853"/>
                <a:gd name="T10" fmla="*/ 319 w 349"/>
                <a:gd name="T11" fmla="*/ 383 h 853"/>
                <a:gd name="T12" fmla="*/ 249 w 349"/>
                <a:gd name="T13" fmla="*/ 1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853">
                  <a:moveTo>
                    <a:pt x="249" y="100"/>
                  </a:moveTo>
                  <a:cubicBezTo>
                    <a:pt x="229" y="57"/>
                    <a:pt x="182" y="0"/>
                    <a:pt x="99" y="34"/>
                  </a:cubicBezTo>
                  <a:cubicBezTo>
                    <a:pt x="21" y="67"/>
                    <a:pt x="0" y="146"/>
                    <a:pt x="24" y="227"/>
                  </a:cubicBezTo>
                  <a:cubicBezTo>
                    <a:pt x="49" y="309"/>
                    <a:pt x="212" y="787"/>
                    <a:pt x="218" y="853"/>
                  </a:cubicBezTo>
                  <a:cubicBezTo>
                    <a:pt x="349" y="853"/>
                    <a:pt x="349" y="853"/>
                    <a:pt x="349" y="853"/>
                  </a:cubicBezTo>
                  <a:cubicBezTo>
                    <a:pt x="349" y="853"/>
                    <a:pt x="325" y="475"/>
                    <a:pt x="319" y="383"/>
                  </a:cubicBezTo>
                  <a:cubicBezTo>
                    <a:pt x="313" y="295"/>
                    <a:pt x="285" y="175"/>
                    <a:pt x="249" y="100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816743D4-562E-2490-D22E-325AAB35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466" y="9489055"/>
              <a:ext cx="582613" cy="242888"/>
            </a:xfrm>
            <a:custGeom>
              <a:avLst/>
              <a:gdLst>
                <a:gd name="T0" fmla="*/ 34 w 883"/>
                <a:gd name="T1" fmla="*/ 0 h 369"/>
                <a:gd name="T2" fmla="*/ 470 w 883"/>
                <a:gd name="T3" fmla="*/ 0 h 369"/>
                <a:gd name="T4" fmla="*/ 497 w 883"/>
                <a:gd name="T5" fmla="*/ 17 h 369"/>
                <a:gd name="T6" fmla="*/ 631 w 883"/>
                <a:gd name="T7" fmla="*/ 345 h 369"/>
                <a:gd name="T8" fmla="*/ 871 w 883"/>
                <a:gd name="T9" fmla="*/ 345 h 369"/>
                <a:gd name="T10" fmla="*/ 883 w 883"/>
                <a:gd name="T11" fmla="*/ 357 h 369"/>
                <a:gd name="T12" fmla="*/ 871 w 883"/>
                <a:gd name="T13" fmla="*/ 369 h 369"/>
                <a:gd name="T14" fmla="*/ 187 w 883"/>
                <a:gd name="T15" fmla="*/ 369 h 369"/>
                <a:gd name="T16" fmla="*/ 144 w 883"/>
                <a:gd name="T17" fmla="*/ 341 h 369"/>
                <a:gd name="T18" fmla="*/ 9 w 883"/>
                <a:gd name="T19" fmla="*/ 40 h 369"/>
                <a:gd name="T20" fmla="*/ 34 w 883"/>
                <a:gd name="T21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3" h="369">
                  <a:moveTo>
                    <a:pt x="34" y="0"/>
                  </a:moveTo>
                  <a:cubicBezTo>
                    <a:pt x="470" y="0"/>
                    <a:pt x="470" y="0"/>
                    <a:pt x="470" y="0"/>
                  </a:cubicBezTo>
                  <a:cubicBezTo>
                    <a:pt x="482" y="0"/>
                    <a:pt x="492" y="7"/>
                    <a:pt x="497" y="17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871" y="345"/>
                    <a:pt x="871" y="345"/>
                    <a:pt x="871" y="345"/>
                  </a:cubicBezTo>
                  <a:cubicBezTo>
                    <a:pt x="878" y="345"/>
                    <a:pt x="883" y="350"/>
                    <a:pt x="883" y="357"/>
                  </a:cubicBezTo>
                  <a:cubicBezTo>
                    <a:pt x="883" y="363"/>
                    <a:pt x="878" y="369"/>
                    <a:pt x="871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68" y="369"/>
                    <a:pt x="151" y="358"/>
                    <a:pt x="144" y="3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0" y="21"/>
                    <a:pt x="14" y="0"/>
                    <a:pt x="34" y="0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C7780284-72E6-05B3-178C-955C15972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091" y="9592243"/>
              <a:ext cx="34925" cy="38100"/>
            </a:xfrm>
            <a:custGeom>
              <a:avLst/>
              <a:gdLst>
                <a:gd name="T0" fmla="*/ 3 w 53"/>
                <a:gd name="T1" fmla="*/ 34 h 59"/>
                <a:gd name="T2" fmla="*/ 32 w 53"/>
                <a:gd name="T3" fmla="*/ 56 h 59"/>
                <a:gd name="T4" fmla="*/ 50 w 53"/>
                <a:gd name="T5" fmla="*/ 25 h 59"/>
                <a:gd name="T6" fmla="*/ 21 w 53"/>
                <a:gd name="T7" fmla="*/ 3 h 59"/>
                <a:gd name="T8" fmla="*/ 3 w 53"/>
                <a:gd name="T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9">
                  <a:moveTo>
                    <a:pt x="3" y="34"/>
                  </a:moveTo>
                  <a:cubicBezTo>
                    <a:pt x="6" y="49"/>
                    <a:pt x="19" y="59"/>
                    <a:pt x="32" y="56"/>
                  </a:cubicBezTo>
                  <a:cubicBezTo>
                    <a:pt x="45" y="54"/>
                    <a:pt x="53" y="40"/>
                    <a:pt x="50" y="25"/>
                  </a:cubicBezTo>
                  <a:cubicBezTo>
                    <a:pt x="47" y="10"/>
                    <a:pt x="34" y="0"/>
                    <a:pt x="21" y="3"/>
                  </a:cubicBezTo>
                  <a:cubicBezTo>
                    <a:pt x="8" y="6"/>
                    <a:pt x="0" y="20"/>
                    <a:pt x="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0913C65C-687B-5D1D-BDF8-85CEC7FBE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366" y="9142980"/>
              <a:ext cx="107950" cy="220663"/>
            </a:xfrm>
            <a:custGeom>
              <a:avLst/>
              <a:gdLst>
                <a:gd name="T0" fmla="*/ 142 w 163"/>
                <a:gd name="T1" fmla="*/ 26 h 334"/>
                <a:gd name="T2" fmla="*/ 163 w 163"/>
                <a:gd name="T3" fmla="*/ 166 h 334"/>
                <a:gd name="T4" fmla="*/ 39 w 163"/>
                <a:gd name="T5" fmla="*/ 319 h 334"/>
                <a:gd name="T6" fmla="*/ 24 w 163"/>
                <a:gd name="T7" fmla="*/ 159 h 334"/>
                <a:gd name="T8" fmla="*/ 39 w 163"/>
                <a:gd name="T9" fmla="*/ 39 h 334"/>
                <a:gd name="T10" fmla="*/ 142 w 163"/>
                <a:gd name="T11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334">
                  <a:moveTo>
                    <a:pt x="142" y="26"/>
                  </a:moveTo>
                  <a:cubicBezTo>
                    <a:pt x="163" y="166"/>
                    <a:pt x="163" y="166"/>
                    <a:pt x="163" y="166"/>
                  </a:cubicBezTo>
                  <a:cubicBezTo>
                    <a:pt x="163" y="166"/>
                    <a:pt x="85" y="334"/>
                    <a:pt x="39" y="319"/>
                  </a:cubicBezTo>
                  <a:cubicBezTo>
                    <a:pt x="0" y="307"/>
                    <a:pt x="24" y="159"/>
                    <a:pt x="24" y="159"/>
                  </a:cubicBezTo>
                  <a:cubicBezTo>
                    <a:pt x="24" y="159"/>
                    <a:pt x="45" y="79"/>
                    <a:pt x="39" y="39"/>
                  </a:cubicBezTo>
                  <a:cubicBezTo>
                    <a:pt x="32" y="0"/>
                    <a:pt x="142" y="26"/>
                    <a:pt x="142" y="26"/>
                  </a:cubicBezTo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427A2794-56AF-5790-D248-FA5967FCE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766" y="9154093"/>
              <a:ext cx="69850" cy="14288"/>
            </a:xfrm>
            <a:prstGeom prst="rect">
              <a:avLst/>
            </a:pr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7BA81F43-E87E-A245-382D-4D03268C1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0178" y="9154093"/>
              <a:ext cx="71438" cy="53975"/>
            </a:xfrm>
            <a:custGeom>
              <a:avLst/>
              <a:gdLst>
                <a:gd name="T0" fmla="*/ 42 w 108"/>
                <a:gd name="T1" fmla="*/ 0 h 83"/>
                <a:gd name="T2" fmla="*/ 3 w 108"/>
                <a:gd name="T3" fmla="*/ 19 h 83"/>
                <a:gd name="T4" fmla="*/ 3 w 108"/>
                <a:gd name="T5" fmla="*/ 22 h 83"/>
                <a:gd name="T6" fmla="*/ 3 w 108"/>
                <a:gd name="T7" fmla="*/ 22 h 83"/>
                <a:gd name="T8" fmla="*/ 3 w 108"/>
                <a:gd name="T9" fmla="*/ 23 h 83"/>
                <a:gd name="T10" fmla="*/ 3 w 108"/>
                <a:gd name="T11" fmla="*/ 23 h 83"/>
                <a:gd name="T12" fmla="*/ 3 w 108"/>
                <a:gd name="T13" fmla="*/ 23 h 83"/>
                <a:gd name="T14" fmla="*/ 0 w 108"/>
                <a:gd name="T15" fmla="*/ 83 h 83"/>
                <a:gd name="T16" fmla="*/ 96 w 108"/>
                <a:gd name="T17" fmla="*/ 40 h 83"/>
                <a:gd name="T18" fmla="*/ 108 w 108"/>
                <a:gd name="T19" fmla="*/ 20 h 83"/>
                <a:gd name="T20" fmla="*/ 106 w 108"/>
                <a:gd name="T21" fmla="*/ 9 h 83"/>
                <a:gd name="T22" fmla="*/ 42 w 108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83">
                  <a:moveTo>
                    <a:pt x="42" y="0"/>
                  </a:moveTo>
                  <a:cubicBezTo>
                    <a:pt x="21" y="0"/>
                    <a:pt x="3" y="5"/>
                    <a:pt x="3" y="19"/>
                  </a:cubicBezTo>
                  <a:cubicBezTo>
                    <a:pt x="3" y="20"/>
                    <a:pt x="3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5" y="39"/>
                    <a:pt x="3" y="62"/>
                    <a:pt x="0" y="83"/>
                  </a:cubicBezTo>
                  <a:cubicBezTo>
                    <a:pt x="33" y="82"/>
                    <a:pt x="71" y="66"/>
                    <a:pt x="96" y="40"/>
                  </a:cubicBezTo>
                  <a:cubicBezTo>
                    <a:pt x="101" y="35"/>
                    <a:pt x="105" y="28"/>
                    <a:pt x="108" y="2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71" y="0"/>
                    <a:pt x="42" y="0"/>
                  </a:cubicBezTo>
                </a:path>
              </a:pathLst>
            </a:custGeom>
            <a:solidFill>
              <a:srgbClr val="F69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ABE8D41C-7203-288A-D0C7-985E3F7AA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966" y="8979468"/>
              <a:ext cx="147638" cy="222250"/>
            </a:xfrm>
            <a:custGeom>
              <a:avLst/>
              <a:gdLst>
                <a:gd name="T0" fmla="*/ 199 w 224"/>
                <a:gd name="T1" fmla="*/ 75 h 338"/>
                <a:gd name="T2" fmla="*/ 183 w 224"/>
                <a:gd name="T3" fmla="*/ 279 h 338"/>
                <a:gd name="T4" fmla="*/ 32 w 224"/>
                <a:gd name="T5" fmla="*/ 303 h 338"/>
                <a:gd name="T6" fmla="*/ 66 w 224"/>
                <a:gd name="T7" fmla="*/ 46 h 338"/>
                <a:gd name="T8" fmla="*/ 199 w 224"/>
                <a:gd name="T9" fmla="*/ 7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338">
                  <a:moveTo>
                    <a:pt x="199" y="75"/>
                  </a:moveTo>
                  <a:cubicBezTo>
                    <a:pt x="202" y="74"/>
                    <a:pt x="224" y="235"/>
                    <a:pt x="183" y="279"/>
                  </a:cubicBezTo>
                  <a:cubicBezTo>
                    <a:pt x="141" y="324"/>
                    <a:pt x="61" y="338"/>
                    <a:pt x="32" y="303"/>
                  </a:cubicBezTo>
                  <a:cubicBezTo>
                    <a:pt x="0" y="265"/>
                    <a:pt x="2" y="91"/>
                    <a:pt x="66" y="46"/>
                  </a:cubicBezTo>
                  <a:cubicBezTo>
                    <a:pt x="130" y="0"/>
                    <a:pt x="199" y="75"/>
                    <a:pt x="199" y="75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953F2CDF-5F72-4409-1E47-BBDF6372B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3" y="8942955"/>
              <a:ext cx="188913" cy="250825"/>
            </a:xfrm>
            <a:custGeom>
              <a:avLst/>
              <a:gdLst>
                <a:gd name="T0" fmla="*/ 68 w 285"/>
                <a:gd name="T1" fmla="*/ 13 h 380"/>
                <a:gd name="T2" fmla="*/ 162 w 285"/>
                <a:gd name="T3" fmla="*/ 67 h 380"/>
                <a:gd name="T4" fmla="*/ 246 w 285"/>
                <a:gd name="T5" fmla="*/ 134 h 380"/>
                <a:gd name="T6" fmla="*/ 211 w 285"/>
                <a:gd name="T7" fmla="*/ 304 h 380"/>
                <a:gd name="T8" fmla="*/ 167 w 285"/>
                <a:gd name="T9" fmla="*/ 380 h 380"/>
                <a:gd name="T10" fmla="*/ 160 w 285"/>
                <a:gd name="T11" fmla="*/ 359 h 380"/>
                <a:gd name="T12" fmla="*/ 154 w 285"/>
                <a:gd name="T13" fmla="*/ 310 h 380"/>
                <a:gd name="T14" fmla="*/ 161 w 285"/>
                <a:gd name="T15" fmla="*/ 280 h 380"/>
                <a:gd name="T16" fmla="*/ 128 w 285"/>
                <a:gd name="T17" fmla="*/ 222 h 380"/>
                <a:gd name="T18" fmla="*/ 109 w 285"/>
                <a:gd name="T19" fmla="*/ 148 h 380"/>
                <a:gd name="T20" fmla="*/ 95 w 285"/>
                <a:gd name="T21" fmla="*/ 129 h 380"/>
                <a:gd name="T22" fmla="*/ 32 w 285"/>
                <a:gd name="T23" fmla="*/ 111 h 380"/>
                <a:gd name="T24" fmla="*/ 68 w 285"/>
                <a:gd name="T25" fmla="*/ 1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80">
                  <a:moveTo>
                    <a:pt x="68" y="13"/>
                  </a:moveTo>
                  <a:cubicBezTo>
                    <a:pt x="118" y="24"/>
                    <a:pt x="150" y="54"/>
                    <a:pt x="162" y="67"/>
                  </a:cubicBezTo>
                  <a:cubicBezTo>
                    <a:pt x="184" y="69"/>
                    <a:pt x="215" y="82"/>
                    <a:pt x="246" y="134"/>
                  </a:cubicBezTo>
                  <a:cubicBezTo>
                    <a:pt x="285" y="198"/>
                    <a:pt x="257" y="270"/>
                    <a:pt x="211" y="304"/>
                  </a:cubicBezTo>
                  <a:cubicBezTo>
                    <a:pt x="166" y="339"/>
                    <a:pt x="167" y="380"/>
                    <a:pt x="167" y="380"/>
                  </a:cubicBezTo>
                  <a:cubicBezTo>
                    <a:pt x="160" y="359"/>
                    <a:pt x="160" y="359"/>
                    <a:pt x="160" y="359"/>
                  </a:cubicBezTo>
                  <a:cubicBezTo>
                    <a:pt x="154" y="343"/>
                    <a:pt x="152" y="326"/>
                    <a:pt x="154" y="310"/>
                  </a:cubicBezTo>
                  <a:cubicBezTo>
                    <a:pt x="155" y="300"/>
                    <a:pt x="157" y="289"/>
                    <a:pt x="161" y="280"/>
                  </a:cubicBezTo>
                  <a:cubicBezTo>
                    <a:pt x="172" y="257"/>
                    <a:pt x="138" y="241"/>
                    <a:pt x="128" y="222"/>
                  </a:cubicBezTo>
                  <a:cubicBezTo>
                    <a:pt x="121" y="207"/>
                    <a:pt x="121" y="173"/>
                    <a:pt x="109" y="148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63" y="104"/>
                    <a:pt x="32" y="111"/>
                  </a:cubicBezTo>
                  <a:cubicBezTo>
                    <a:pt x="0" y="118"/>
                    <a:pt x="5" y="0"/>
                    <a:pt x="68" y="13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EAD86448-171D-1CE8-ED6E-DB480771E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978" y="9085830"/>
              <a:ext cx="28575" cy="47625"/>
            </a:xfrm>
            <a:custGeom>
              <a:avLst/>
              <a:gdLst>
                <a:gd name="T0" fmla="*/ 1 w 42"/>
                <a:gd name="T1" fmla="*/ 36 h 72"/>
                <a:gd name="T2" fmla="*/ 21 w 42"/>
                <a:gd name="T3" fmla="*/ 72 h 72"/>
                <a:gd name="T4" fmla="*/ 42 w 42"/>
                <a:gd name="T5" fmla="*/ 36 h 72"/>
                <a:gd name="T6" fmla="*/ 22 w 42"/>
                <a:gd name="T7" fmla="*/ 0 h 72"/>
                <a:gd name="T8" fmla="*/ 1 w 4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2">
                  <a:moveTo>
                    <a:pt x="1" y="36"/>
                  </a:moveTo>
                  <a:cubicBezTo>
                    <a:pt x="0" y="55"/>
                    <a:pt x="9" y="71"/>
                    <a:pt x="21" y="72"/>
                  </a:cubicBezTo>
                  <a:cubicBezTo>
                    <a:pt x="32" y="72"/>
                    <a:pt x="41" y="56"/>
                    <a:pt x="42" y="36"/>
                  </a:cubicBezTo>
                  <a:cubicBezTo>
                    <a:pt x="42" y="17"/>
                    <a:pt x="33" y="1"/>
                    <a:pt x="22" y="0"/>
                  </a:cubicBezTo>
                  <a:cubicBezTo>
                    <a:pt x="10" y="0"/>
                    <a:pt x="1" y="16"/>
                    <a:pt x="1" y="3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7154E84B-5603-724F-6B8E-F34783A08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78" y="9142980"/>
              <a:ext cx="39688" cy="17463"/>
            </a:xfrm>
            <a:custGeom>
              <a:avLst/>
              <a:gdLst>
                <a:gd name="T0" fmla="*/ 62 w 62"/>
                <a:gd name="T1" fmla="*/ 3 h 28"/>
                <a:gd name="T2" fmla="*/ 0 w 62"/>
                <a:gd name="T3" fmla="*/ 0 h 28"/>
                <a:gd name="T4" fmla="*/ 27 w 62"/>
                <a:gd name="T5" fmla="*/ 26 h 28"/>
                <a:gd name="T6" fmla="*/ 62 w 62"/>
                <a:gd name="T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8">
                  <a:moveTo>
                    <a:pt x="6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4"/>
                    <a:pt x="27" y="26"/>
                  </a:cubicBezTo>
                  <a:cubicBezTo>
                    <a:pt x="61" y="28"/>
                    <a:pt x="62" y="3"/>
                    <a:pt x="6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F7B43D43-0462-A5C6-A1E8-204CB52C8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7266" y="8511155"/>
              <a:ext cx="104775" cy="246063"/>
            </a:xfrm>
            <a:custGeom>
              <a:avLst/>
              <a:gdLst>
                <a:gd name="T0" fmla="*/ 7 w 159"/>
                <a:gd name="T1" fmla="*/ 177 h 374"/>
                <a:gd name="T2" fmla="*/ 26 w 159"/>
                <a:gd name="T3" fmla="*/ 249 h 374"/>
                <a:gd name="T4" fmla="*/ 17 w 159"/>
                <a:gd name="T5" fmla="*/ 374 h 374"/>
                <a:gd name="T6" fmla="*/ 108 w 159"/>
                <a:gd name="T7" fmla="*/ 337 h 374"/>
                <a:gd name="T8" fmla="*/ 111 w 159"/>
                <a:gd name="T9" fmla="*/ 231 h 374"/>
                <a:gd name="T10" fmla="*/ 148 w 159"/>
                <a:gd name="T11" fmla="*/ 192 h 374"/>
                <a:gd name="T12" fmla="*/ 157 w 159"/>
                <a:gd name="T13" fmla="*/ 160 h 374"/>
                <a:gd name="T14" fmla="*/ 153 w 159"/>
                <a:gd name="T15" fmla="*/ 132 h 374"/>
                <a:gd name="T16" fmla="*/ 139 w 159"/>
                <a:gd name="T17" fmla="*/ 138 h 374"/>
                <a:gd name="T18" fmla="*/ 135 w 159"/>
                <a:gd name="T19" fmla="*/ 157 h 374"/>
                <a:gd name="T20" fmla="*/ 115 w 159"/>
                <a:gd name="T21" fmla="*/ 166 h 374"/>
                <a:gd name="T22" fmla="*/ 115 w 159"/>
                <a:gd name="T23" fmla="*/ 92 h 374"/>
                <a:gd name="T24" fmla="*/ 120 w 159"/>
                <a:gd name="T25" fmla="*/ 64 h 374"/>
                <a:gd name="T26" fmla="*/ 127 w 159"/>
                <a:gd name="T27" fmla="*/ 40 h 374"/>
                <a:gd name="T28" fmla="*/ 125 w 159"/>
                <a:gd name="T29" fmla="*/ 14 h 374"/>
                <a:gd name="T30" fmla="*/ 101 w 159"/>
                <a:gd name="T31" fmla="*/ 54 h 374"/>
                <a:gd name="T32" fmla="*/ 85 w 159"/>
                <a:gd name="T33" fmla="*/ 102 h 374"/>
                <a:gd name="T34" fmla="*/ 82 w 159"/>
                <a:gd name="T35" fmla="*/ 60 h 374"/>
                <a:gd name="T36" fmla="*/ 88 w 159"/>
                <a:gd name="T37" fmla="*/ 33 h 374"/>
                <a:gd name="T38" fmla="*/ 87 w 159"/>
                <a:gd name="T39" fmla="*/ 0 h 374"/>
                <a:gd name="T40" fmla="*/ 73 w 159"/>
                <a:gd name="T41" fmla="*/ 25 h 374"/>
                <a:gd name="T42" fmla="*/ 65 w 159"/>
                <a:gd name="T43" fmla="*/ 52 h 374"/>
                <a:gd name="T44" fmla="*/ 56 w 159"/>
                <a:gd name="T45" fmla="*/ 100 h 374"/>
                <a:gd name="T46" fmla="*/ 51 w 159"/>
                <a:gd name="T47" fmla="*/ 106 h 374"/>
                <a:gd name="T48" fmla="*/ 53 w 159"/>
                <a:gd name="T49" fmla="*/ 78 h 374"/>
                <a:gd name="T50" fmla="*/ 55 w 159"/>
                <a:gd name="T51" fmla="*/ 51 h 374"/>
                <a:gd name="T52" fmla="*/ 59 w 159"/>
                <a:gd name="T53" fmla="*/ 23 h 374"/>
                <a:gd name="T54" fmla="*/ 43 w 159"/>
                <a:gd name="T55" fmla="*/ 23 h 374"/>
                <a:gd name="T56" fmla="*/ 37 w 159"/>
                <a:gd name="T57" fmla="*/ 46 h 374"/>
                <a:gd name="T58" fmla="*/ 27 w 159"/>
                <a:gd name="T59" fmla="*/ 109 h 374"/>
                <a:gd name="T60" fmla="*/ 26 w 159"/>
                <a:gd name="T61" fmla="*/ 54 h 374"/>
                <a:gd name="T62" fmla="*/ 12 w 159"/>
                <a:gd name="T63" fmla="*/ 51 h 374"/>
                <a:gd name="T64" fmla="*/ 5 w 159"/>
                <a:gd name="T65" fmla="*/ 113 h 374"/>
                <a:gd name="T66" fmla="*/ 7 w 159"/>
                <a:gd name="T67" fmla="*/ 17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374">
                  <a:moveTo>
                    <a:pt x="7" y="177"/>
                  </a:moveTo>
                  <a:cubicBezTo>
                    <a:pt x="14" y="205"/>
                    <a:pt x="26" y="249"/>
                    <a:pt x="26" y="249"/>
                  </a:cubicBezTo>
                  <a:cubicBezTo>
                    <a:pt x="25" y="261"/>
                    <a:pt x="21" y="312"/>
                    <a:pt x="17" y="374"/>
                  </a:cubicBezTo>
                  <a:cubicBezTo>
                    <a:pt x="108" y="337"/>
                    <a:pt x="108" y="337"/>
                    <a:pt x="108" y="337"/>
                  </a:cubicBezTo>
                  <a:cubicBezTo>
                    <a:pt x="108" y="337"/>
                    <a:pt x="107" y="237"/>
                    <a:pt x="111" y="231"/>
                  </a:cubicBezTo>
                  <a:cubicBezTo>
                    <a:pt x="114" y="225"/>
                    <a:pt x="120" y="232"/>
                    <a:pt x="148" y="192"/>
                  </a:cubicBezTo>
                  <a:cubicBezTo>
                    <a:pt x="156" y="181"/>
                    <a:pt x="157" y="160"/>
                    <a:pt x="157" y="160"/>
                  </a:cubicBezTo>
                  <a:cubicBezTo>
                    <a:pt x="157" y="160"/>
                    <a:pt x="159" y="135"/>
                    <a:pt x="153" y="132"/>
                  </a:cubicBezTo>
                  <a:cubicBezTo>
                    <a:pt x="148" y="130"/>
                    <a:pt x="141" y="134"/>
                    <a:pt x="139" y="138"/>
                  </a:cubicBezTo>
                  <a:cubicBezTo>
                    <a:pt x="137" y="143"/>
                    <a:pt x="137" y="153"/>
                    <a:pt x="135" y="157"/>
                  </a:cubicBezTo>
                  <a:cubicBezTo>
                    <a:pt x="133" y="161"/>
                    <a:pt x="120" y="167"/>
                    <a:pt x="115" y="166"/>
                  </a:cubicBezTo>
                  <a:cubicBezTo>
                    <a:pt x="109" y="166"/>
                    <a:pt x="115" y="92"/>
                    <a:pt x="115" y="92"/>
                  </a:cubicBezTo>
                  <a:cubicBezTo>
                    <a:pt x="115" y="92"/>
                    <a:pt x="118" y="71"/>
                    <a:pt x="120" y="64"/>
                  </a:cubicBezTo>
                  <a:cubicBezTo>
                    <a:pt x="121" y="58"/>
                    <a:pt x="127" y="40"/>
                    <a:pt x="127" y="40"/>
                  </a:cubicBezTo>
                  <a:cubicBezTo>
                    <a:pt x="127" y="40"/>
                    <a:pt x="133" y="15"/>
                    <a:pt x="125" y="14"/>
                  </a:cubicBezTo>
                  <a:cubicBezTo>
                    <a:pt x="121" y="12"/>
                    <a:pt x="109" y="33"/>
                    <a:pt x="101" y="54"/>
                  </a:cubicBezTo>
                  <a:cubicBezTo>
                    <a:pt x="92" y="78"/>
                    <a:pt x="87" y="102"/>
                    <a:pt x="85" y="102"/>
                  </a:cubicBezTo>
                  <a:cubicBezTo>
                    <a:pt x="79" y="101"/>
                    <a:pt x="82" y="60"/>
                    <a:pt x="82" y="60"/>
                  </a:cubicBezTo>
                  <a:cubicBezTo>
                    <a:pt x="82" y="60"/>
                    <a:pt x="88" y="42"/>
                    <a:pt x="88" y="33"/>
                  </a:cubicBezTo>
                  <a:cubicBezTo>
                    <a:pt x="93" y="22"/>
                    <a:pt x="97" y="2"/>
                    <a:pt x="87" y="0"/>
                  </a:cubicBezTo>
                  <a:cubicBezTo>
                    <a:pt x="86" y="0"/>
                    <a:pt x="73" y="25"/>
                    <a:pt x="73" y="25"/>
                  </a:cubicBezTo>
                  <a:cubicBezTo>
                    <a:pt x="73" y="25"/>
                    <a:pt x="68" y="43"/>
                    <a:pt x="65" y="52"/>
                  </a:cubicBezTo>
                  <a:cubicBezTo>
                    <a:pt x="60" y="67"/>
                    <a:pt x="59" y="90"/>
                    <a:pt x="56" y="100"/>
                  </a:cubicBezTo>
                  <a:cubicBezTo>
                    <a:pt x="54" y="109"/>
                    <a:pt x="52" y="105"/>
                    <a:pt x="51" y="106"/>
                  </a:cubicBezTo>
                  <a:cubicBezTo>
                    <a:pt x="51" y="106"/>
                    <a:pt x="52" y="94"/>
                    <a:pt x="53" y="78"/>
                  </a:cubicBezTo>
                  <a:cubicBezTo>
                    <a:pt x="54" y="70"/>
                    <a:pt x="53" y="60"/>
                    <a:pt x="55" y="51"/>
                  </a:cubicBezTo>
                  <a:cubicBezTo>
                    <a:pt x="57" y="42"/>
                    <a:pt x="59" y="30"/>
                    <a:pt x="59" y="23"/>
                  </a:cubicBezTo>
                  <a:cubicBezTo>
                    <a:pt x="61" y="1"/>
                    <a:pt x="47" y="4"/>
                    <a:pt x="43" y="23"/>
                  </a:cubicBezTo>
                  <a:cubicBezTo>
                    <a:pt x="41" y="30"/>
                    <a:pt x="39" y="38"/>
                    <a:pt x="37" y="46"/>
                  </a:cubicBezTo>
                  <a:cubicBezTo>
                    <a:pt x="30" y="78"/>
                    <a:pt x="31" y="109"/>
                    <a:pt x="27" y="109"/>
                  </a:cubicBezTo>
                  <a:cubicBezTo>
                    <a:pt x="23" y="109"/>
                    <a:pt x="26" y="54"/>
                    <a:pt x="26" y="54"/>
                  </a:cubicBezTo>
                  <a:cubicBezTo>
                    <a:pt x="26" y="54"/>
                    <a:pt x="19" y="23"/>
                    <a:pt x="12" y="51"/>
                  </a:cubicBezTo>
                  <a:cubicBezTo>
                    <a:pt x="4" y="84"/>
                    <a:pt x="5" y="111"/>
                    <a:pt x="5" y="113"/>
                  </a:cubicBezTo>
                  <a:cubicBezTo>
                    <a:pt x="6" y="121"/>
                    <a:pt x="0" y="150"/>
                    <a:pt x="7" y="177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EE8B7982-4A23-9222-06F5-AE0A01B9E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7016" y="8461943"/>
              <a:ext cx="104775" cy="246063"/>
            </a:xfrm>
            <a:custGeom>
              <a:avLst/>
              <a:gdLst>
                <a:gd name="T0" fmla="*/ 152 w 159"/>
                <a:gd name="T1" fmla="*/ 177 h 373"/>
                <a:gd name="T2" fmla="*/ 133 w 159"/>
                <a:gd name="T3" fmla="*/ 249 h 373"/>
                <a:gd name="T4" fmla="*/ 142 w 159"/>
                <a:gd name="T5" fmla="*/ 373 h 373"/>
                <a:gd name="T6" fmla="*/ 51 w 159"/>
                <a:gd name="T7" fmla="*/ 337 h 373"/>
                <a:gd name="T8" fmla="*/ 48 w 159"/>
                <a:gd name="T9" fmla="*/ 230 h 373"/>
                <a:gd name="T10" fmla="*/ 11 w 159"/>
                <a:gd name="T11" fmla="*/ 192 h 373"/>
                <a:gd name="T12" fmla="*/ 1 w 159"/>
                <a:gd name="T13" fmla="*/ 160 h 373"/>
                <a:gd name="T14" fmla="*/ 5 w 159"/>
                <a:gd name="T15" fmla="*/ 132 h 373"/>
                <a:gd name="T16" fmla="*/ 20 w 159"/>
                <a:gd name="T17" fmla="*/ 138 h 373"/>
                <a:gd name="T18" fmla="*/ 23 w 159"/>
                <a:gd name="T19" fmla="*/ 157 h 373"/>
                <a:gd name="T20" fmla="*/ 44 w 159"/>
                <a:gd name="T21" fmla="*/ 166 h 373"/>
                <a:gd name="T22" fmla="*/ 43 w 159"/>
                <a:gd name="T23" fmla="*/ 91 h 373"/>
                <a:gd name="T24" fmla="*/ 39 w 159"/>
                <a:gd name="T25" fmla="*/ 63 h 373"/>
                <a:gd name="T26" fmla="*/ 32 w 159"/>
                <a:gd name="T27" fmla="*/ 40 h 373"/>
                <a:gd name="T28" fmla="*/ 33 w 159"/>
                <a:gd name="T29" fmla="*/ 13 h 373"/>
                <a:gd name="T30" fmla="*/ 58 w 159"/>
                <a:gd name="T31" fmla="*/ 54 h 373"/>
                <a:gd name="T32" fmla="*/ 74 w 159"/>
                <a:gd name="T33" fmla="*/ 102 h 373"/>
                <a:gd name="T34" fmla="*/ 76 w 159"/>
                <a:gd name="T35" fmla="*/ 60 h 373"/>
                <a:gd name="T36" fmla="*/ 71 w 159"/>
                <a:gd name="T37" fmla="*/ 32 h 373"/>
                <a:gd name="T38" fmla="*/ 71 w 159"/>
                <a:gd name="T39" fmla="*/ 0 h 373"/>
                <a:gd name="T40" fmla="*/ 86 w 159"/>
                <a:gd name="T41" fmla="*/ 25 h 373"/>
                <a:gd name="T42" fmla="*/ 94 w 159"/>
                <a:gd name="T43" fmla="*/ 51 h 373"/>
                <a:gd name="T44" fmla="*/ 102 w 159"/>
                <a:gd name="T45" fmla="*/ 100 h 373"/>
                <a:gd name="T46" fmla="*/ 107 w 159"/>
                <a:gd name="T47" fmla="*/ 105 h 373"/>
                <a:gd name="T48" fmla="*/ 105 w 159"/>
                <a:gd name="T49" fmla="*/ 78 h 373"/>
                <a:gd name="T50" fmla="*/ 103 w 159"/>
                <a:gd name="T51" fmla="*/ 51 h 373"/>
                <a:gd name="T52" fmla="*/ 99 w 159"/>
                <a:gd name="T53" fmla="*/ 22 h 373"/>
                <a:gd name="T54" fmla="*/ 116 w 159"/>
                <a:gd name="T55" fmla="*/ 22 h 373"/>
                <a:gd name="T56" fmla="*/ 121 w 159"/>
                <a:gd name="T57" fmla="*/ 46 h 373"/>
                <a:gd name="T58" fmla="*/ 132 w 159"/>
                <a:gd name="T59" fmla="*/ 108 h 373"/>
                <a:gd name="T60" fmla="*/ 133 w 159"/>
                <a:gd name="T61" fmla="*/ 53 h 373"/>
                <a:gd name="T62" fmla="*/ 147 w 159"/>
                <a:gd name="T63" fmla="*/ 51 h 373"/>
                <a:gd name="T64" fmla="*/ 154 w 159"/>
                <a:gd name="T65" fmla="*/ 112 h 373"/>
                <a:gd name="T66" fmla="*/ 152 w 159"/>
                <a:gd name="T67" fmla="*/ 17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373">
                  <a:moveTo>
                    <a:pt x="152" y="177"/>
                  </a:moveTo>
                  <a:cubicBezTo>
                    <a:pt x="145" y="205"/>
                    <a:pt x="133" y="249"/>
                    <a:pt x="133" y="249"/>
                  </a:cubicBezTo>
                  <a:cubicBezTo>
                    <a:pt x="134" y="261"/>
                    <a:pt x="137" y="311"/>
                    <a:pt x="142" y="373"/>
                  </a:cubicBezTo>
                  <a:cubicBezTo>
                    <a:pt x="51" y="337"/>
                    <a:pt x="51" y="337"/>
                    <a:pt x="51" y="337"/>
                  </a:cubicBezTo>
                  <a:cubicBezTo>
                    <a:pt x="51" y="337"/>
                    <a:pt x="52" y="236"/>
                    <a:pt x="48" y="230"/>
                  </a:cubicBezTo>
                  <a:cubicBezTo>
                    <a:pt x="45" y="225"/>
                    <a:pt x="39" y="231"/>
                    <a:pt x="11" y="192"/>
                  </a:cubicBezTo>
                  <a:cubicBezTo>
                    <a:pt x="3" y="180"/>
                    <a:pt x="1" y="160"/>
                    <a:pt x="1" y="160"/>
                  </a:cubicBezTo>
                  <a:cubicBezTo>
                    <a:pt x="1" y="160"/>
                    <a:pt x="0" y="134"/>
                    <a:pt x="5" y="132"/>
                  </a:cubicBezTo>
                  <a:cubicBezTo>
                    <a:pt x="11" y="130"/>
                    <a:pt x="18" y="133"/>
                    <a:pt x="20" y="138"/>
                  </a:cubicBezTo>
                  <a:cubicBezTo>
                    <a:pt x="22" y="142"/>
                    <a:pt x="21" y="152"/>
                    <a:pt x="23" y="157"/>
                  </a:cubicBezTo>
                  <a:cubicBezTo>
                    <a:pt x="25" y="161"/>
                    <a:pt x="38" y="166"/>
                    <a:pt x="44" y="166"/>
                  </a:cubicBezTo>
                  <a:cubicBezTo>
                    <a:pt x="50" y="166"/>
                    <a:pt x="43" y="91"/>
                    <a:pt x="43" y="91"/>
                  </a:cubicBezTo>
                  <a:cubicBezTo>
                    <a:pt x="43" y="91"/>
                    <a:pt x="40" y="70"/>
                    <a:pt x="39" y="63"/>
                  </a:cubicBezTo>
                  <a:cubicBezTo>
                    <a:pt x="37" y="57"/>
                    <a:pt x="32" y="40"/>
                    <a:pt x="32" y="40"/>
                  </a:cubicBezTo>
                  <a:cubicBezTo>
                    <a:pt x="32" y="40"/>
                    <a:pt x="26" y="15"/>
                    <a:pt x="33" y="13"/>
                  </a:cubicBezTo>
                  <a:cubicBezTo>
                    <a:pt x="38" y="12"/>
                    <a:pt x="50" y="32"/>
                    <a:pt x="58" y="54"/>
                  </a:cubicBezTo>
                  <a:cubicBezTo>
                    <a:pt x="66" y="77"/>
                    <a:pt x="71" y="102"/>
                    <a:pt x="74" y="102"/>
                  </a:cubicBezTo>
                  <a:cubicBezTo>
                    <a:pt x="80" y="101"/>
                    <a:pt x="76" y="60"/>
                    <a:pt x="76" y="60"/>
                  </a:cubicBezTo>
                  <a:cubicBezTo>
                    <a:pt x="76" y="60"/>
                    <a:pt x="71" y="41"/>
                    <a:pt x="71" y="32"/>
                  </a:cubicBezTo>
                  <a:cubicBezTo>
                    <a:pt x="65" y="22"/>
                    <a:pt x="62" y="2"/>
                    <a:pt x="71" y="0"/>
                  </a:cubicBezTo>
                  <a:cubicBezTo>
                    <a:pt x="73" y="0"/>
                    <a:pt x="86" y="25"/>
                    <a:pt x="86" y="25"/>
                  </a:cubicBezTo>
                  <a:cubicBezTo>
                    <a:pt x="86" y="25"/>
                    <a:pt x="91" y="43"/>
                    <a:pt x="94" y="51"/>
                  </a:cubicBezTo>
                  <a:cubicBezTo>
                    <a:pt x="99" y="66"/>
                    <a:pt x="100" y="90"/>
                    <a:pt x="102" y="100"/>
                  </a:cubicBezTo>
                  <a:cubicBezTo>
                    <a:pt x="104" y="108"/>
                    <a:pt x="106" y="105"/>
                    <a:pt x="107" y="105"/>
                  </a:cubicBezTo>
                  <a:cubicBezTo>
                    <a:pt x="108" y="106"/>
                    <a:pt x="107" y="94"/>
                    <a:pt x="105" y="78"/>
                  </a:cubicBezTo>
                  <a:cubicBezTo>
                    <a:pt x="105" y="69"/>
                    <a:pt x="106" y="60"/>
                    <a:pt x="103" y="51"/>
                  </a:cubicBezTo>
                  <a:cubicBezTo>
                    <a:pt x="101" y="42"/>
                    <a:pt x="100" y="30"/>
                    <a:pt x="99" y="22"/>
                  </a:cubicBezTo>
                  <a:cubicBezTo>
                    <a:pt x="98" y="1"/>
                    <a:pt x="111" y="3"/>
                    <a:pt x="116" y="22"/>
                  </a:cubicBezTo>
                  <a:cubicBezTo>
                    <a:pt x="118" y="30"/>
                    <a:pt x="119" y="38"/>
                    <a:pt x="121" y="46"/>
                  </a:cubicBezTo>
                  <a:cubicBezTo>
                    <a:pt x="128" y="78"/>
                    <a:pt x="128" y="108"/>
                    <a:pt x="132" y="108"/>
                  </a:cubicBezTo>
                  <a:cubicBezTo>
                    <a:pt x="136" y="109"/>
                    <a:pt x="133" y="53"/>
                    <a:pt x="133" y="53"/>
                  </a:cubicBezTo>
                  <a:cubicBezTo>
                    <a:pt x="133" y="53"/>
                    <a:pt x="140" y="22"/>
                    <a:pt x="147" y="51"/>
                  </a:cubicBezTo>
                  <a:cubicBezTo>
                    <a:pt x="154" y="84"/>
                    <a:pt x="154" y="111"/>
                    <a:pt x="154" y="112"/>
                  </a:cubicBezTo>
                  <a:cubicBezTo>
                    <a:pt x="153" y="120"/>
                    <a:pt x="159" y="149"/>
                    <a:pt x="152" y="177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484B1947-D7C9-BB4C-6259-959EA5BE3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4303" y="10141518"/>
              <a:ext cx="98425" cy="117475"/>
            </a:xfrm>
            <a:custGeom>
              <a:avLst/>
              <a:gdLst>
                <a:gd name="T0" fmla="*/ 74 w 149"/>
                <a:gd name="T1" fmla="*/ 0 h 178"/>
                <a:gd name="T2" fmla="*/ 137 w 149"/>
                <a:gd name="T3" fmla="*/ 70 h 178"/>
                <a:gd name="T4" fmla="*/ 97 w 149"/>
                <a:gd name="T5" fmla="*/ 174 h 178"/>
                <a:gd name="T6" fmla="*/ 67 w 149"/>
                <a:gd name="T7" fmla="*/ 156 h 178"/>
                <a:gd name="T8" fmla="*/ 72 w 149"/>
                <a:gd name="T9" fmla="*/ 130 h 178"/>
                <a:gd name="T10" fmla="*/ 0 w 149"/>
                <a:gd name="T11" fmla="*/ 56 h 178"/>
                <a:gd name="T12" fmla="*/ 74 w 149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78">
                  <a:moveTo>
                    <a:pt x="74" y="0"/>
                  </a:moveTo>
                  <a:cubicBezTo>
                    <a:pt x="74" y="0"/>
                    <a:pt x="124" y="62"/>
                    <a:pt x="137" y="70"/>
                  </a:cubicBezTo>
                  <a:cubicBezTo>
                    <a:pt x="149" y="78"/>
                    <a:pt x="131" y="168"/>
                    <a:pt x="97" y="174"/>
                  </a:cubicBezTo>
                  <a:cubicBezTo>
                    <a:pt x="78" y="178"/>
                    <a:pt x="67" y="156"/>
                    <a:pt x="67" y="156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2927D5A0-A235-17CA-8D26-601A8B86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9678" y="10151043"/>
              <a:ext cx="95250" cy="115888"/>
            </a:xfrm>
            <a:custGeom>
              <a:avLst/>
              <a:gdLst>
                <a:gd name="T0" fmla="*/ 79 w 144"/>
                <a:gd name="T1" fmla="*/ 0 h 177"/>
                <a:gd name="T2" fmla="*/ 133 w 144"/>
                <a:gd name="T3" fmla="*/ 78 h 177"/>
                <a:gd name="T4" fmla="*/ 80 w 144"/>
                <a:gd name="T5" fmla="*/ 176 h 177"/>
                <a:gd name="T6" fmla="*/ 53 w 144"/>
                <a:gd name="T7" fmla="*/ 155 h 177"/>
                <a:gd name="T8" fmla="*/ 62 w 144"/>
                <a:gd name="T9" fmla="*/ 129 h 177"/>
                <a:gd name="T10" fmla="*/ 0 w 144"/>
                <a:gd name="T11" fmla="*/ 47 h 177"/>
                <a:gd name="T12" fmla="*/ 79 w 144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77">
                  <a:moveTo>
                    <a:pt x="79" y="0"/>
                  </a:moveTo>
                  <a:cubicBezTo>
                    <a:pt x="79" y="0"/>
                    <a:pt x="121" y="69"/>
                    <a:pt x="133" y="78"/>
                  </a:cubicBezTo>
                  <a:cubicBezTo>
                    <a:pt x="144" y="87"/>
                    <a:pt x="115" y="175"/>
                    <a:pt x="80" y="176"/>
                  </a:cubicBezTo>
                  <a:cubicBezTo>
                    <a:pt x="61" y="177"/>
                    <a:pt x="53" y="155"/>
                    <a:pt x="53" y="155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0" y="47"/>
                    <a:pt x="0" y="47"/>
                    <a:pt x="0" y="47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10E31F29-0E42-D587-4805-0CBCAE151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916" y="10200255"/>
              <a:ext cx="155575" cy="158750"/>
            </a:xfrm>
            <a:custGeom>
              <a:avLst/>
              <a:gdLst>
                <a:gd name="T0" fmla="*/ 139 w 236"/>
                <a:gd name="T1" fmla="*/ 0 h 240"/>
                <a:gd name="T2" fmla="*/ 102 w 236"/>
                <a:gd name="T3" fmla="*/ 43 h 240"/>
                <a:gd name="T4" fmla="*/ 63 w 236"/>
                <a:gd name="T5" fmla="*/ 74 h 240"/>
                <a:gd name="T6" fmla="*/ 32 w 236"/>
                <a:gd name="T7" fmla="*/ 134 h 240"/>
                <a:gd name="T8" fmla="*/ 3 w 236"/>
                <a:gd name="T9" fmla="*/ 227 h 240"/>
                <a:gd name="T10" fmla="*/ 29 w 236"/>
                <a:gd name="T11" fmla="*/ 237 h 240"/>
                <a:gd name="T12" fmla="*/ 218 w 236"/>
                <a:gd name="T13" fmla="*/ 77 h 240"/>
                <a:gd name="T14" fmla="*/ 139 w 236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240">
                  <a:moveTo>
                    <a:pt x="139" y="0"/>
                  </a:moveTo>
                  <a:cubicBezTo>
                    <a:pt x="139" y="0"/>
                    <a:pt x="115" y="31"/>
                    <a:pt x="102" y="43"/>
                  </a:cubicBezTo>
                  <a:cubicBezTo>
                    <a:pt x="85" y="59"/>
                    <a:pt x="63" y="74"/>
                    <a:pt x="63" y="74"/>
                  </a:cubicBezTo>
                  <a:cubicBezTo>
                    <a:pt x="63" y="74"/>
                    <a:pt x="39" y="119"/>
                    <a:pt x="32" y="134"/>
                  </a:cubicBezTo>
                  <a:cubicBezTo>
                    <a:pt x="17" y="169"/>
                    <a:pt x="0" y="208"/>
                    <a:pt x="3" y="227"/>
                  </a:cubicBezTo>
                  <a:cubicBezTo>
                    <a:pt x="4" y="233"/>
                    <a:pt x="18" y="240"/>
                    <a:pt x="29" y="237"/>
                  </a:cubicBezTo>
                  <a:cubicBezTo>
                    <a:pt x="78" y="222"/>
                    <a:pt x="202" y="108"/>
                    <a:pt x="218" y="77"/>
                  </a:cubicBezTo>
                  <a:cubicBezTo>
                    <a:pt x="236" y="42"/>
                    <a:pt x="139" y="0"/>
                    <a:pt x="139" y="0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A38E6120-E762-1500-5FB6-E7E40EC9E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7116" y="9490643"/>
              <a:ext cx="260350" cy="725488"/>
            </a:xfrm>
            <a:custGeom>
              <a:avLst/>
              <a:gdLst>
                <a:gd name="T0" fmla="*/ 54 w 396"/>
                <a:gd name="T1" fmla="*/ 35 h 1098"/>
                <a:gd name="T2" fmla="*/ 67 w 396"/>
                <a:gd name="T3" fmla="*/ 0 h 1098"/>
                <a:gd name="T4" fmla="*/ 237 w 396"/>
                <a:gd name="T5" fmla="*/ 36 h 1098"/>
                <a:gd name="T6" fmla="*/ 244 w 396"/>
                <a:gd name="T7" fmla="*/ 256 h 1098"/>
                <a:gd name="T8" fmla="*/ 199 w 396"/>
                <a:gd name="T9" fmla="*/ 607 h 1098"/>
                <a:gd name="T10" fmla="*/ 396 w 396"/>
                <a:gd name="T11" fmla="*/ 1016 h 1098"/>
                <a:gd name="T12" fmla="*/ 300 w 396"/>
                <a:gd name="T13" fmla="*/ 1098 h 1098"/>
                <a:gd name="T14" fmla="*/ 7 w 396"/>
                <a:gd name="T15" fmla="*/ 633 h 1098"/>
                <a:gd name="T16" fmla="*/ 54 w 396"/>
                <a:gd name="T17" fmla="*/ 35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1098">
                  <a:moveTo>
                    <a:pt x="54" y="35"/>
                  </a:moveTo>
                  <a:cubicBezTo>
                    <a:pt x="58" y="22"/>
                    <a:pt x="63" y="11"/>
                    <a:pt x="67" y="0"/>
                  </a:cubicBezTo>
                  <a:cubicBezTo>
                    <a:pt x="118" y="11"/>
                    <a:pt x="177" y="23"/>
                    <a:pt x="237" y="36"/>
                  </a:cubicBezTo>
                  <a:cubicBezTo>
                    <a:pt x="244" y="256"/>
                    <a:pt x="244" y="256"/>
                    <a:pt x="244" y="256"/>
                  </a:cubicBezTo>
                  <a:cubicBezTo>
                    <a:pt x="244" y="239"/>
                    <a:pt x="199" y="607"/>
                    <a:pt x="199" y="607"/>
                  </a:cubicBezTo>
                  <a:cubicBezTo>
                    <a:pt x="199" y="607"/>
                    <a:pt x="316" y="866"/>
                    <a:pt x="396" y="1016"/>
                  </a:cubicBezTo>
                  <a:cubicBezTo>
                    <a:pt x="363" y="1057"/>
                    <a:pt x="347" y="1070"/>
                    <a:pt x="300" y="1098"/>
                  </a:cubicBezTo>
                  <a:cubicBezTo>
                    <a:pt x="176" y="950"/>
                    <a:pt x="14" y="678"/>
                    <a:pt x="7" y="633"/>
                  </a:cubicBezTo>
                  <a:cubicBezTo>
                    <a:pt x="3" y="607"/>
                    <a:pt x="0" y="186"/>
                    <a:pt x="54" y="35"/>
                  </a:cubicBezTo>
                  <a:close/>
                </a:path>
              </a:pathLst>
            </a:custGeom>
            <a:solidFill>
              <a:srgbClr val="3C8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D098C498-0E28-E25D-3B94-B54506B19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691" y="9514455"/>
              <a:ext cx="279400" cy="693738"/>
            </a:xfrm>
            <a:custGeom>
              <a:avLst/>
              <a:gdLst>
                <a:gd name="T0" fmla="*/ 278 w 423"/>
                <a:gd name="T1" fmla="*/ 63 h 1051"/>
                <a:gd name="T2" fmla="*/ 230 w 423"/>
                <a:gd name="T3" fmla="*/ 588 h 1051"/>
                <a:gd name="T4" fmla="*/ 423 w 423"/>
                <a:gd name="T5" fmla="*/ 969 h 1051"/>
                <a:gd name="T6" fmla="*/ 329 w 423"/>
                <a:gd name="T7" fmla="*/ 1049 h 1051"/>
                <a:gd name="T8" fmla="*/ 50 w 423"/>
                <a:gd name="T9" fmla="*/ 655 h 1051"/>
                <a:gd name="T10" fmla="*/ 7 w 423"/>
                <a:gd name="T11" fmla="*/ 220 h 1051"/>
                <a:gd name="T12" fmla="*/ 0 w 423"/>
                <a:gd name="T13" fmla="*/ 0 h 1051"/>
                <a:gd name="T14" fmla="*/ 278 w 423"/>
                <a:gd name="T15" fmla="*/ 63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3" h="1051">
                  <a:moveTo>
                    <a:pt x="278" y="63"/>
                  </a:moveTo>
                  <a:cubicBezTo>
                    <a:pt x="262" y="234"/>
                    <a:pt x="227" y="562"/>
                    <a:pt x="230" y="588"/>
                  </a:cubicBezTo>
                  <a:cubicBezTo>
                    <a:pt x="239" y="621"/>
                    <a:pt x="395" y="925"/>
                    <a:pt x="423" y="969"/>
                  </a:cubicBezTo>
                  <a:cubicBezTo>
                    <a:pt x="401" y="1003"/>
                    <a:pt x="366" y="1039"/>
                    <a:pt x="329" y="1049"/>
                  </a:cubicBezTo>
                  <a:cubicBezTo>
                    <a:pt x="322" y="1051"/>
                    <a:pt x="64" y="684"/>
                    <a:pt x="50" y="655"/>
                  </a:cubicBezTo>
                  <a:cubicBezTo>
                    <a:pt x="34" y="622"/>
                    <a:pt x="8" y="442"/>
                    <a:pt x="7" y="2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21"/>
                    <a:pt x="192" y="42"/>
                    <a:pt x="278" y="63"/>
                  </a:cubicBezTo>
                  <a:close/>
                </a:path>
              </a:pathLst>
            </a:custGeom>
            <a:solidFill>
              <a:srgbClr val="50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5FA8BE5A-B9CC-CE20-AF95-F2478E4F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228" y="9039793"/>
              <a:ext cx="344488" cy="550863"/>
            </a:xfrm>
            <a:custGeom>
              <a:avLst/>
              <a:gdLst>
                <a:gd name="T0" fmla="*/ 168 w 521"/>
                <a:gd name="T1" fmla="*/ 0 h 833"/>
                <a:gd name="T2" fmla="*/ 286 w 521"/>
                <a:gd name="T3" fmla="*/ 16 h 833"/>
                <a:gd name="T4" fmla="*/ 392 w 521"/>
                <a:gd name="T5" fmla="*/ 18 h 833"/>
                <a:gd name="T6" fmla="*/ 499 w 521"/>
                <a:gd name="T7" fmla="*/ 610 h 833"/>
                <a:gd name="T8" fmla="*/ 504 w 521"/>
                <a:gd name="T9" fmla="*/ 800 h 833"/>
                <a:gd name="T10" fmla="*/ 244 w 521"/>
                <a:gd name="T11" fmla="*/ 824 h 833"/>
                <a:gd name="T12" fmla="*/ 0 w 521"/>
                <a:gd name="T13" fmla="*/ 751 h 833"/>
                <a:gd name="T14" fmla="*/ 118 w 521"/>
                <a:gd name="T15" fmla="*/ 344 h 833"/>
                <a:gd name="T16" fmla="*/ 168 w 521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1" h="833">
                  <a:moveTo>
                    <a:pt x="168" y="0"/>
                  </a:moveTo>
                  <a:cubicBezTo>
                    <a:pt x="286" y="16"/>
                    <a:pt x="286" y="16"/>
                    <a:pt x="286" y="16"/>
                  </a:cubicBezTo>
                  <a:cubicBezTo>
                    <a:pt x="286" y="16"/>
                    <a:pt x="380" y="18"/>
                    <a:pt x="392" y="18"/>
                  </a:cubicBezTo>
                  <a:cubicBezTo>
                    <a:pt x="404" y="18"/>
                    <a:pt x="478" y="448"/>
                    <a:pt x="499" y="610"/>
                  </a:cubicBezTo>
                  <a:cubicBezTo>
                    <a:pt x="521" y="771"/>
                    <a:pt x="504" y="800"/>
                    <a:pt x="504" y="800"/>
                  </a:cubicBezTo>
                  <a:cubicBezTo>
                    <a:pt x="504" y="800"/>
                    <a:pt x="355" y="833"/>
                    <a:pt x="244" y="824"/>
                  </a:cubicBezTo>
                  <a:cubicBezTo>
                    <a:pt x="129" y="813"/>
                    <a:pt x="0" y="751"/>
                    <a:pt x="0" y="751"/>
                  </a:cubicBezTo>
                  <a:cubicBezTo>
                    <a:pt x="0" y="751"/>
                    <a:pt x="98" y="441"/>
                    <a:pt x="118" y="344"/>
                  </a:cubicBezTo>
                  <a:cubicBezTo>
                    <a:pt x="137" y="247"/>
                    <a:pt x="168" y="0"/>
                    <a:pt x="168" y="0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59">
              <a:extLst>
                <a:ext uri="{FF2B5EF4-FFF2-40B4-BE49-F238E27FC236}">
                  <a16:creationId xmlns:a16="http://schemas.microsoft.com/office/drawing/2014/main" id="{75E2AF61-6C56-9F5B-EFD4-2D8A10F5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678" y="8682605"/>
              <a:ext cx="268288" cy="884238"/>
            </a:xfrm>
            <a:custGeom>
              <a:avLst/>
              <a:gdLst>
                <a:gd name="T0" fmla="*/ 8 w 406"/>
                <a:gd name="T1" fmla="*/ 22 h 1342"/>
                <a:gd name="T2" fmla="*/ 12 w 406"/>
                <a:gd name="T3" fmla="*/ 367 h 1342"/>
                <a:gd name="T4" fmla="*/ 228 w 406"/>
                <a:gd name="T5" fmla="*/ 655 h 1342"/>
                <a:gd name="T6" fmla="*/ 93 w 406"/>
                <a:gd name="T7" fmla="*/ 1187 h 1342"/>
                <a:gd name="T8" fmla="*/ 72 w 406"/>
                <a:gd name="T9" fmla="*/ 1299 h 1342"/>
                <a:gd name="T10" fmla="*/ 165 w 406"/>
                <a:gd name="T11" fmla="*/ 1341 h 1342"/>
                <a:gd name="T12" fmla="*/ 294 w 406"/>
                <a:gd name="T13" fmla="*/ 779 h 1342"/>
                <a:gd name="T14" fmla="*/ 374 w 406"/>
                <a:gd name="T15" fmla="*/ 605 h 1342"/>
                <a:gd name="T16" fmla="*/ 406 w 406"/>
                <a:gd name="T17" fmla="*/ 559 h 1342"/>
                <a:gd name="T18" fmla="*/ 157 w 406"/>
                <a:gd name="T19" fmla="*/ 310 h 1342"/>
                <a:gd name="T20" fmla="*/ 127 w 406"/>
                <a:gd name="T21" fmla="*/ 10 h 1342"/>
                <a:gd name="T22" fmla="*/ 8 w 406"/>
                <a:gd name="T23" fmla="*/ 22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6" h="1342">
                  <a:moveTo>
                    <a:pt x="8" y="22"/>
                  </a:moveTo>
                  <a:cubicBezTo>
                    <a:pt x="8" y="22"/>
                    <a:pt x="0" y="343"/>
                    <a:pt x="12" y="367"/>
                  </a:cubicBezTo>
                  <a:cubicBezTo>
                    <a:pt x="30" y="403"/>
                    <a:pt x="228" y="655"/>
                    <a:pt x="228" y="655"/>
                  </a:cubicBezTo>
                  <a:cubicBezTo>
                    <a:pt x="228" y="655"/>
                    <a:pt x="133" y="1051"/>
                    <a:pt x="93" y="1187"/>
                  </a:cubicBezTo>
                  <a:cubicBezTo>
                    <a:pt x="89" y="1201"/>
                    <a:pt x="72" y="1290"/>
                    <a:pt x="72" y="1299"/>
                  </a:cubicBezTo>
                  <a:cubicBezTo>
                    <a:pt x="72" y="1318"/>
                    <a:pt x="155" y="1342"/>
                    <a:pt x="165" y="1341"/>
                  </a:cubicBezTo>
                  <a:cubicBezTo>
                    <a:pt x="174" y="1339"/>
                    <a:pt x="247" y="963"/>
                    <a:pt x="294" y="779"/>
                  </a:cubicBezTo>
                  <a:cubicBezTo>
                    <a:pt x="309" y="717"/>
                    <a:pt x="336" y="658"/>
                    <a:pt x="374" y="605"/>
                  </a:cubicBezTo>
                  <a:cubicBezTo>
                    <a:pt x="406" y="559"/>
                    <a:pt x="406" y="559"/>
                    <a:pt x="406" y="559"/>
                  </a:cubicBezTo>
                  <a:cubicBezTo>
                    <a:pt x="157" y="310"/>
                    <a:pt x="157" y="310"/>
                    <a:pt x="157" y="310"/>
                  </a:cubicBezTo>
                  <a:cubicBezTo>
                    <a:pt x="157" y="310"/>
                    <a:pt x="127" y="33"/>
                    <a:pt x="127" y="10"/>
                  </a:cubicBezTo>
                  <a:cubicBezTo>
                    <a:pt x="127" y="4"/>
                    <a:pt x="20" y="0"/>
                    <a:pt x="8" y="22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0">
              <a:extLst>
                <a:ext uri="{FF2B5EF4-FFF2-40B4-BE49-F238E27FC236}">
                  <a16:creationId xmlns:a16="http://schemas.microsoft.com/office/drawing/2014/main" id="{8A0F2FB3-2C5F-406A-3AA5-0C2F192B3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9516" y="8625455"/>
              <a:ext cx="430213" cy="981075"/>
            </a:xfrm>
            <a:custGeom>
              <a:avLst/>
              <a:gdLst>
                <a:gd name="T0" fmla="*/ 174 w 651"/>
                <a:gd name="T1" fmla="*/ 647 h 1488"/>
                <a:gd name="T2" fmla="*/ 484 w 651"/>
                <a:gd name="T3" fmla="*/ 331 h 1488"/>
                <a:gd name="T4" fmla="*/ 530 w 651"/>
                <a:gd name="T5" fmla="*/ 21 h 1488"/>
                <a:gd name="T6" fmla="*/ 641 w 651"/>
                <a:gd name="T7" fmla="*/ 1 h 1488"/>
                <a:gd name="T8" fmla="*/ 621 w 651"/>
                <a:gd name="T9" fmla="*/ 372 h 1488"/>
                <a:gd name="T10" fmla="*/ 369 w 651"/>
                <a:gd name="T11" fmla="*/ 723 h 1488"/>
                <a:gd name="T12" fmla="*/ 337 w 651"/>
                <a:gd name="T13" fmla="*/ 994 h 1488"/>
                <a:gd name="T14" fmla="*/ 391 w 651"/>
                <a:gd name="T15" fmla="*/ 1453 h 1488"/>
                <a:gd name="T16" fmla="*/ 136 w 651"/>
                <a:gd name="T17" fmla="*/ 1468 h 1488"/>
                <a:gd name="T18" fmla="*/ 174 w 651"/>
                <a:gd name="T19" fmla="*/ 647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1" h="1488">
                  <a:moveTo>
                    <a:pt x="174" y="647"/>
                  </a:moveTo>
                  <a:cubicBezTo>
                    <a:pt x="484" y="331"/>
                    <a:pt x="484" y="331"/>
                    <a:pt x="484" y="331"/>
                  </a:cubicBezTo>
                  <a:cubicBezTo>
                    <a:pt x="484" y="331"/>
                    <a:pt x="527" y="32"/>
                    <a:pt x="530" y="21"/>
                  </a:cubicBezTo>
                  <a:cubicBezTo>
                    <a:pt x="533" y="10"/>
                    <a:pt x="610" y="4"/>
                    <a:pt x="641" y="1"/>
                  </a:cubicBezTo>
                  <a:cubicBezTo>
                    <a:pt x="651" y="0"/>
                    <a:pt x="636" y="319"/>
                    <a:pt x="621" y="372"/>
                  </a:cubicBezTo>
                  <a:cubicBezTo>
                    <a:pt x="604" y="436"/>
                    <a:pt x="369" y="723"/>
                    <a:pt x="369" y="723"/>
                  </a:cubicBezTo>
                  <a:cubicBezTo>
                    <a:pt x="369" y="723"/>
                    <a:pt x="327" y="879"/>
                    <a:pt x="337" y="994"/>
                  </a:cubicBezTo>
                  <a:cubicBezTo>
                    <a:pt x="354" y="1184"/>
                    <a:pt x="400" y="1445"/>
                    <a:pt x="391" y="1453"/>
                  </a:cubicBezTo>
                  <a:cubicBezTo>
                    <a:pt x="341" y="1485"/>
                    <a:pt x="148" y="1488"/>
                    <a:pt x="136" y="1468"/>
                  </a:cubicBezTo>
                  <a:cubicBezTo>
                    <a:pt x="0" y="1251"/>
                    <a:pt x="174" y="647"/>
                    <a:pt x="174" y="647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1">
              <a:extLst>
                <a:ext uri="{FF2B5EF4-FFF2-40B4-BE49-F238E27FC236}">
                  <a16:creationId xmlns:a16="http://schemas.microsoft.com/office/drawing/2014/main" id="{A42BB97A-502F-132A-45C3-4303E4F2E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0178" y="10185968"/>
              <a:ext cx="139700" cy="173038"/>
            </a:xfrm>
            <a:custGeom>
              <a:avLst/>
              <a:gdLst>
                <a:gd name="T0" fmla="*/ 112 w 213"/>
                <a:gd name="T1" fmla="*/ 0 h 263"/>
                <a:gd name="T2" fmla="*/ 80 w 213"/>
                <a:gd name="T3" fmla="*/ 47 h 263"/>
                <a:gd name="T4" fmla="*/ 46 w 213"/>
                <a:gd name="T5" fmla="*/ 83 h 263"/>
                <a:gd name="T6" fmla="*/ 22 w 213"/>
                <a:gd name="T7" fmla="*/ 147 h 263"/>
                <a:gd name="T8" fmla="*/ 5 w 213"/>
                <a:gd name="T9" fmla="*/ 246 h 263"/>
                <a:gd name="T10" fmla="*/ 31 w 213"/>
                <a:gd name="T11" fmla="*/ 256 h 263"/>
                <a:gd name="T12" fmla="*/ 199 w 213"/>
                <a:gd name="T13" fmla="*/ 66 h 263"/>
                <a:gd name="T14" fmla="*/ 112 w 213"/>
                <a:gd name="T1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63">
                  <a:moveTo>
                    <a:pt x="112" y="0"/>
                  </a:moveTo>
                  <a:cubicBezTo>
                    <a:pt x="112" y="0"/>
                    <a:pt x="92" y="33"/>
                    <a:pt x="80" y="47"/>
                  </a:cubicBezTo>
                  <a:cubicBezTo>
                    <a:pt x="65" y="65"/>
                    <a:pt x="46" y="83"/>
                    <a:pt x="46" y="83"/>
                  </a:cubicBezTo>
                  <a:cubicBezTo>
                    <a:pt x="46" y="83"/>
                    <a:pt x="27" y="130"/>
                    <a:pt x="22" y="147"/>
                  </a:cubicBezTo>
                  <a:cubicBezTo>
                    <a:pt x="12" y="183"/>
                    <a:pt x="0" y="227"/>
                    <a:pt x="5" y="246"/>
                  </a:cubicBezTo>
                  <a:cubicBezTo>
                    <a:pt x="7" y="252"/>
                    <a:pt x="20" y="263"/>
                    <a:pt x="31" y="256"/>
                  </a:cubicBezTo>
                  <a:cubicBezTo>
                    <a:pt x="74" y="228"/>
                    <a:pt x="188" y="98"/>
                    <a:pt x="199" y="66"/>
                  </a:cubicBezTo>
                  <a:cubicBezTo>
                    <a:pt x="213" y="29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2">
              <a:extLst>
                <a:ext uri="{FF2B5EF4-FFF2-40B4-BE49-F238E27FC236}">
                  <a16:creationId xmlns:a16="http://schemas.microsoft.com/office/drawing/2014/main" id="{FA35D52E-F987-738B-C8B6-C54914C7D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716" y="8777855"/>
              <a:ext cx="252413" cy="257175"/>
            </a:xfrm>
            <a:custGeom>
              <a:avLst/>
              <a:gdLst>
                <a:gd name="T0" fmla="*/ 158 w 383"/>
                <a:gd name="T1" fmla="*/ 5 h 390"/>
                <a:gd name="T2" fmla="*/ 197 w 383"/>
                <a:gd name="T3" fmla="*/ 4 h 390"/>
                <a:gd name="T4" fmla="*/ 242 w 383"/>
                <a:gd name="T5" fmla="*/ 4 h 390"/>
                <a:gd name="T6" fmla="*/ 313 w 383"/>
                <a:gd name="T7" fmla="*/ 56 h 390"/>
                <a:gd name="T8" fmla="*/ 319 w 383"/>
                <a:gd name="T9" fmla="*/ 229 h 390"/>
                <a:gd name="T10" fmla="*/ 160 w 383"/>
                <a:gd name="T11" fmla="*/ 334 h 390"/>
                <a:gd name="T12" fmla="*/ 118 w 383"/>
                <a:gd name="T13" fmla="*/ 198 h 390"/>
                <a:gd name="T14" fmla="*/ 69 w 383"/>
                <a:gd name="T15" fmla="*/ 246 h 390"/>
                <a:gd name="T16" fmla="*/ 158 w 383"/>
                <a:gd name="T17" fmla="*/ 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90">
                  <a:moveTo>
                    <a:pt x="158" y="5"/>
                  </a:moveTo>
                  <a:cubicBezTo>
                    <a:pt x="171" y="6"/>
                    <a:pt x="184" y="6"/>
                    <a:pt x="197" y="4"/>
                  </a:cubicBezTo>
                  <a:cubicBezTo>
                    <a:pt x="212" y="3"/>
                    <a:pt x="231" y="2"/>
                    <a:pt x="242" y="4"/>
                  </a:cubicBezTo>
                  <a:cubicBezTo>
                    <a:pt x="265" y="9"/>
                    <a:pt x="301" y="26"/>
                    <a:pt x="313" y="56"/>
                  </a:cubicBezTo>
                  <a:cubicBezTo>
                    <a:pt x="329" y="93"/>
                    <a:pt x="383" y="87"/>
                    <a:pt x="319" y="229"/>
                  </a:cubicBezTo>
                  <a:cubicBezTo>
                    <a:pt x="246" y="390"/>
                    <a:pt x="161" y="337"/>
                    <a:pt x="160" y="334"/>
                  </a:cubicBezTo>
                  <a:cubicBezTo>
                    <a:pt x="159" y="330"/>
                    <a:pt x="118" y="198"/>
                    <a:pt x="118" y="198"/>
                  </a:cubicBezTo>
                  <a:cubicBezTo>
                    <a:pt x="118" y="198"/>
                    <a:pt x="68" y="248"/>
                    <a:pt x="69" y="246"/>
                  </a:cubicBezTo>
                  <a:cubicBezTo>
                    <a:pt x="69" y="244"/>
                    <a:pt x="0" y="0"/>
                    <a:pt x="158" y="5"/>
                  </a:cubicBezTo>
                  <a:close/>
                </a:path>
              </a:pathLst>
            </a:custGeom>
            <a:solidFill>
              <a:srgbClr val="0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3">
              <a:extLst>
                <a:ext uri="{FF2B5EF4-FFF2-40B4-BE49-F238E27FC236}">
                  <a16:creationId xmlns:a16="http://schemas.microsoft.com/office/drawing/2014/main" id="{DDBABD42-1031-A40B-10B8-2F2816C70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9678" y="8947718"/>
              <a:ext cx="84138" cy="188913"/>
            </a:xfrm>
            <a:custGeom>
              <a:avLst/>
              <a:gdLst>
                <a:gd name="T0" fmla="*/ 28 w 128"/>
                <a:gd name="T1" fmla="*/ 99 h 287"/>
                <a:gd name="T2" fmla="*/ 19 w 128"/>
                <a:gd name="T3" fmla="*/ 161 h 287"/>
                <a:gd name="T4" fmla="*/ 25 w 128"/>
                <a:gd name="T5" fmla="*/ 269 h 287"/>
                <a:gd name="T6" fmla="*/ 128 w 128"/>
                <a:gd name="T7" fmla="*/ 159 h 287"/>
                <a:gd name="T8" fmla="*/ 120 w 128"/>
                <a:gd name="T9" fmla="*/ 0 h 287"/>
                <a:gd name="T10" fmla="*/ 28 w 128"/>
                <a:gd name="T11" fmla="*/ 9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87">
                  <a:moveTo>
                    <a:pt x="28" y="99"/>
                  </a:moveTo>
                  <a:cubicBezTo>
                    <a:pt x="19" y="161"/>
                    <a:pt x="19" y="161"/>
                    <a:pt x="19" y="161"/>
                  </a:cubicBezTo>
                  <a:cubicBezTo>
                    <a:pt x="19" y="161"/>
                    <a:pt x="0" y="252"/>
                    <a:pt x="25" y="269"/>
                  </a:cubicBezTo>
                  <a:cubicBezTo>
                    <a:pt x="49" y="287"/>
                    <a:pt x="128" y="159"/>
                    <a:pt x="128" y="159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28" y="99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64">
              <a:extLst>
                <a:ext uri="{FF2B5EF4-FFF2-40B4-BE49-F238E27FC236}">
                  <a16:creationId xmlns:a16="http://schemas.microsoft.com/office/drawing/2014/main" id="{3A25D1A3-8852-8C2E-AEE5-235B3F306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966" y="8947718"/>
              <a:ext cx="66675" cy="100013"/>
            </a:xfrm>
            <a:custGeom>
              <a:avLst/>
              <a:gdLst>
                <a:gd name="T0" fmla="*/ 102 w 102"/>
                <a:gd name="T1" fmla="*/ 51 h 152"/>
                <a:gd name="T2" fmla="*/ 0 w 102"/>
                <a:gd name="T3" fmla="*/ 152 h 152"/>
                <a:gd name="T4" fmla="*/ 7 w 102"/>
                <a:gd name="T5" fmla="*/ 99 h 152"/>
                <a:gd name="T6" fmla="*/ 99 w 102"/>
                <a:gd name="T7" fmla="*/ 0 h 152"/>
                <a:gd name="T8" fmla="*/ 102 w 102"/>
                <a:gd name="T9" fmla="*/ 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52">
                  <a:moveTo>
                    <a:pt x="102" y="51"/>
                  </a:moveTo>
                  <a:cubicBezTo>
                    <a:pt x="81" y="105"/>
                    <a:pt x="34" y="139"/>
                    <a:pt x="0" y="152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102" y="51"/>
                  </a:ln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8930DF47-6E2C-2F9F-B77E-37E52355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816" y="8811193"/>
              <a:ext cx="149225" cy="204788"/>
            </a:xfrm>
            <a:custGeom>
              <a:avLst/>
              <a:gdLst>
                <a:gd name="T0" fmla="*/ 157 w 225"/>
                <a:gd name="T1" fmla="*/ 26 h 311"/>
                <a:gd name="T2" fmla="*/ 37 w 225"/>
                <a:gd name="T3" fmla="*/ 72 h 311"/>
                <a:gd name="T4" fmla="*/ 15 w 225"/>
                <a:gd name="T5" fmla="*/ 150 h 311"/>
                <a:gd name="T6" fmla="*/ 57 w 225"/>
                <a:gd name="T7" fmla="*/ 305 h 311"/>
                <a:gd name="T8" fmla="*/ 211 w 225"/>
                <a:gd name="T9" fmla="*/ 180 h 311"/>
                <a:gd name="T10" fmla="*/ 157 w 225"/>
                <a:gd name="T11" fmla="*/ 2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311">
                  <a:moveTo>
                    <a:pt x="157" y="26"/>
                  </a:moveTo>
                  <a:cubicBezTo>
                    <a:pt x="112" y="0"/>
                    <a:pt x="54" y="23"/>
                    <a:pt x="37" y="72"/>
                  </a:cubicBezTo>
                  <a:cubicBezTo>
                    <a:pt x="30" y="93"/>
                    <a:pt x="22" y="120"/>
                    <a:pt x="15" y="150"/>
                  </a:cubicBezTo>
                  <a:cubicBezTo>
                    <a:pt x="0" y="221"/>
                    <a:pt x="24" y="299"/>
                    <a:pt x="57" y="305"/>
                  </a:cubicBezTo>
                  <a:cubicBezTo>
                    <a:pt x="89" y="311"/>
                    <a:pt x="188" y="282"/>
                    <a:pt x="211" y="180"/>
                  </a:cubicBezTo>
                  <a:cubicBezTo>
                    <a:pt x="225" y="117"/>
                    <a:pt x="205" y="54"/>
                    <a:pt x="157" y="2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66">
              <a:extLst>
                <a:ext uri="{FF2B5EF4-FFF2-40B4-BE49-F238E27FC236}">
                  <a16:creationId xmlns:a16="http://schemas.microsoft.com/office/drawing/2014/main" id="{5A31EBCD-3AD7-95C8-4748-5F886736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7466" y="8914380"/>
              <a:ext cx="34925" cy="41275"/>
            </a:xfrm>
            <a:custGeom>
              <a:avLst/>
              <a:gdLst>
                <a:gd name="T0" fmla="*/ 3 w 53"/>
                <a:gd name="T1" fmla="*/ 26 h 62"/>
                <a:gd name="T2" fmla="*/ 21 w 53"/>
                <a:gd name="T3" fmla="*/ 60 h 62"/>
                <a:gd name="T4" fmla="*/ 50 w 53"/>
                <a:gd name="T5" fmla="*/ 35 h 62"/>
                <a:gd name="T6" fmla="*/ 32 w 53"/>
                <a:gd name="T7" fmla="*/ 2 h 62"/>
                <a:gd name="T8" fmla="*/ 3 w 53"/>
                <a:gd name="T9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2">
                  <a:moveTo>
                    <a:pt x="3" y="26"/>
                  </a:moveTo>
                  <a:cubicBezTo>
                    <a:pt x="0" y="42"/>
                    <a:pt x="8" y="57"/>
                    <a:pt x="21" y="60"/>
                  </a:cubicBezTo>
                  <a:cubicBezTo>
                    <a:pt x="34" y="62"/>
                    <a:pt x="46" y="51"/>
                    <a:pt x="50" y="35"/>
                  </a:cubicBezTo>
                  <a:cubicBezTo>
                    <a:pt x="53" y="19"/>
                    <a:pt x="45" y="5"/>
                    <a:pt x="32" y="2"/>
                  </a:cubicBezTo>
                  <a:cubicBezTo>
                    <a:pt x="19" y="0"/>
                    <a:pt x="6" y="10"/>
                    <a:pt x="3" y="2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67">
              <a:extLst>
                <a:ext uri="{FF2B5EF4-FFF2-40B4-BE49-F238E27FC236}">
                  <a16:creationId xmlns:a16="http://schemas.microsoft.com/office/drawing/2014/main" id="{A288694C-55AA-F35D-A959-0291EF6BE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641" y="8806430"/>
              <a:ext cx="161925" cy="109538"/>
            </a:xfrm>
            <a:custGeom>
              <a:avLst/>
              <a:gdLst>
                <a:gd name="T0" fmla="*/ 221 w 247"/>
                <a:gd name="T1" fmla="*/ 166 h 166"/>
                <a:gd name="T2" fmla="*/ 175 w 247"/>
                <a:gd name="T3" fmla="*/ 132 h 166"/>
                <a:gd name="T4" fmla="*/ 70 w 247"/>
                <a:gd name="T5" fmla="*/ 31 h 166"/>
                <a:gd name="T6" fmla="*/ 150 w 247"/>
                <a:gd name="T7" fmla="*/ 2 h 166"/>
                <a:gd name="T8" fmla="*/ 215 w 247"/>
                <a:gd name="T9" fmla="*/ 26 h 166"/>
                <a:gd name="T10" fmla="*/ 247 w 247"/>
                <a:gd name="T11" fmla="*/ 86 h 166"/>
                <a:gd name="T12" fmla="*/ 243 w 247"/>
                <a:gd name="T13" fmla="*/ 142 h 166"/>
                <a:gd name="T14" fmla="*/ 221 w 247"/>
                <a:gd name="T1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166">
                  <a:moveTo>
                    <a:pt x="221" y="166"/>
                  </a:moveTo>
                  <a:cubicBezTo>
                    <a:pt x="221" y="166"/>
                    <a:pt x="180" y="161"/>
                    <a:pt x="175" y="132"/>
                  </a:cubicBezTo>
                  <a:cubicBezTo>
                    <a:pt x="171" y="103"/>
                    <a:pt x="141" y="33"/>
                    <a:pt x="70" y="31"/>
                  </a:cubicBezTo>
                  <a:cubicBezTo>
                    <a:pt x="0" y="29"/>
                    <a:pt x="145" y="0"/>
                    <a:pt x="150" y="2"/>
                  </a:cubicBezTo>
                  <a:cubicBezTo>
                    <a:pt x="155" y="4"/>
                    <a:pt x="215" y="26"/>
                    <a:pt x="215" y="26"/>
                  </a:cubicBezTo>
                  <a:cubicBezTo>
                    <a:pt x="215" y="26"/>
                    <a:pt x="247" y="81"/>
                    <a:pt x="247" y="86"/>
                  </a:cubicBezTo>
                  <a:cubicBezTo>
                    <a:pt x="247" y="91"/>
                    <a:pt x="243" y="142"/>
                    <a:pt x="243" y="142"/>
                  </a:cubicBezTo>
                  <a:lnTo>
                    <a:pt x="221" y="166"/>
                  </a:lnTo>
                  <a:close/>
                </a:path>
              </a:pathLst>
            </a:custGeom>
            <a:solidFill>
              <a:srgbClr val="0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FA4214F1-8F98-B9FB-8344-35FB3954B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9041" y="8955655"/>
              <a:ext cx="50800" cy="28575"/>
            </a:xfrm>
            <a:custGeom>
              <a:avLst/>
              <a:gdLst>
                <a:gd name="T0" fmla="*/ 75 w 75"/>
                <a:gd name="T1" fmla="*/ 13 h 42"/>
                <a:gd name="T2" fmla="*/ 3 w 75"/>
                <a:gd name="T3" fmla="*/ 0 h 42"/>
                <a:gd name="T4" fmla="*/ 32 w 75"/>
                <a:gd name="T5" fmla="*/ 35 h 42"/>
                <a:gd name="T6" fmla="*/ 75 w 75"/>
                <a:gd name="T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42">
                  <a:moveTo>
                    <a:pt x="75" y="13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8"/>
                    <a:pt x="32" y="35"/>
                  </a:cubicBezTo>
                  <a:cubicBezTo>
                    <a:pt x="70" y="42"/>
                    <a:pt x="75" y="13"/>
                    <a:pt x="7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9">
              <a:extLst>
                <a:ext uri="{FF2B5EF4-FFF2-40B4-BE49-F238E27FC236}">
                  <a16:creationId xmlns:a16="http://schemas.microsoft.com/office/drawing/2014/main" id="{61565938-778F-FCF5-0774-B1294C473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016" y="9130280"/>
              <a:ext cx="80963" cy="104775"/>
            </a:xfrm>
            <a:custGeom>
              <a:avLst/>
              <a:gdLst>
                <a:gd name="T0" fmla="*/ 0 w 122"/>
                <a:gd name="T1" fmla="*/ 42 h 159"/>
                <a:gd name="T2" fmla="*/ 8 w 122"/>
                <a:gd name="T3" fmla="*/ 61 h 159"/>
                <a:gd name="T4" fmla="*/ 82 w 122"/>
                <a:gd name="T5" fmla="*/ 159 h 159"/>
                <a:gd name="T6" fmla="*/ 122 w 122"/>
                <a:gd name="T7" fmla="*/ 69 h 159"/>
                <a:gd name="T8" fmla="*/ 105 w 122"/>
                <a:gd name="T9" fmla="*/ 0 h 159"/>
                <a:gd name="T10" fmla="*/ 0 w 122"/>
                <a:gd name="T11" fmla="*/ 4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59">
                  <a:moveTo>
                    <a:pt x="0" y="42"/>
                  </a:moveTo>
                  <a:cubicBezTo>
                    <a:pt x="3" y="51"/>
                    <a:pt x="5" y="54"/>
                    <a:pt x="8" y="61"/>
                  </a:cubicBezTo>
                  <a:cubicBezTo>
                    <a:pt x="30" y="101"/>
                    <a:pt x="82" y="159"/>
                    <a:pt x="82" y="15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2" y="69"/>
                    <a:pt x="116" y="41"/>
                    <a:pt x="105" y="0"/>
                  </a:cubicBezTo>
                  <a:cubicBezTo>
                    <a:pt x="66" y="10"/>
                    <a:pt x="29" y="16"/>
                    <a:pt x="0" y="42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EED99563-15E3-92FA-9338-84803A352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8103" y="8890568"/>
              <a:ext cx="214313" cy="279400"/>
            </a:xfrm>
            <a:custGeom>
              <a:avLst/>
              <a:gdLst>
                <a:gd name="T0" fmla="*/ 324 w 324"/>
                <a:gd name="T1" fmla="*/ 329 h 425"/>
                <a:gd name="T2" fmla="*/ 93 w 324"/>
                <a:gd name="T3" fmla="*/ 423 h 425"/>
                <a:gd name="T4" fmla="*/ 1 w 324"/>
                <a:gd name="T5" fmla="*/ 139 h 425"/>
                <a:gd name="T6" fmla="*/ 139 w 324"/>
                <a:gd name="T7" fmla="*/ 15 h 425"/>
                <a:gd name="T8" fmla="*/ 230 w 324"/>
                <a:gd name="T9" fmla="*/ 112 h 425"/>
                <a:gd name="T10" fmla="*/ 324 w 324"/>
                <a:gd name="T11" fmla="*/ 329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425">
                  <a:moveTo>
                    <a:pt x="324" y="329"/>
                  </a:moveTo>
                  <a:cubicBezTo>
                    <a:pt x="324" y="329"/>
                    <a:pt x="101" y="425"/>
                    <a:pt x="93" y="423"/>
                  </a:cubicBezTo>
                  <a:cubicBezTo>
                    <a:pt x="89" y="422"/>
                    <a:pt x="2" y="276"/>
                    <a:pt x="1" y="139"/>
                  </a:cubicBezTo>
                  <a:cubicBezTo>
                    <a:pt x="0" y="76"/>
                    <a:pt x="66" y="0"/>
                    <a:pt x="139" y="15"/>
                  </a:cubicBezTo>
                  <a:cubicBezTo>
                    <a:pt x="176" y="22"/>
                    <a:pt x="176" y="33"/>
                    <a:pt x="230" y="112"/>
                  </a:cubicBezTo>
                  <a:cubicBezTo>
                    <a:pt x="285" y="191"/>
                    <a:pt x="324" y="329"/>
                    <a:pt x="324" y="329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1">
              <a:extLst>
                <a:ext uri="{FF2B5EF4-FFF2-40B4-BE49-F238E27FC236}">
                  <a16:creationId xmlns:a16="http://schemas.microsoft.com/office/drawing/2014/main" id="{FC6EE736-F3CD-ECA6-664B-A2D5BD49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8303" y="10246293"/>
              <a:ext cx="119063" cy="114300"/>
            </a:xfrm>
            <a:custGeom>
              <a:avLst/>
              <a:gdLst>
                <a:gd name="T0" fmla="*/ 15 w 181"/>
                <a:gd name="T1" fmla="*/ 0 h 175"/>
                <a:gd name="T2" fmla="*/ 10 w 181"/>
                <a:gd name="T3" fmla="*/ 88 h 175"/>
                <a:gd name="T4" fmla="*/ 0 w 181"/>
                <a:gd name="T5" fmla="*/ 137 h 175"/>
                <a:gd name="T6" fmla="*/ 140 w 181"/>
                <a:gd name="T7" fmla="*/ 88 h 175"/>
                <a:gd name="T8" fmla="*/ 116 w 181"/>
                <a:gd name="T9" fmla="*/ 62 h 175"/>
                <a:gd name="T10" fmla="*/ 110 w 181"/>
                <a:gd name="T11" fmla="*/ 1 h 175"/>
                <a:gd name="T12" fmla="*/ 15 w 18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75">
                  <a:moveTo>
                    <a:pt x="15" y="0"/>
                  </a:moveTo>
                  <a:cubicBezTo>
                    <a:pt x="10" y="88"/>
                    <a:pt x="10" y="88"/>
                    <a:pt x="10" y="88"/>
                  </a:cubicBezTo>
                  <a:cubicBezTo>
                    <a:pt x="8" y="99"/>
                    <a:pt x="0" y="127"/>
                    <a:pt x="0" y="137"/>
                  </a:cubicBezTo>
                  <a:cubicBezTo>
                    <a:pt x="0" y="175"/>
                    <a:pt x="181" y="104"/>
                    <a:pt x="140" y="88"/>
                  </a:cubicBezTo>
                  <a:cubicBezTo>
                    <a:pt x="137" y="86"/>
                    <a:pt x="118" y="74"/>
                    <a:pt x="116" y="62"/>
                  </a:cubicBezTo>
                  <a:cubicBezTo>
                    <a:pt x="115" y="42"/>
                    <a:pt x="110" y="1"/>
                    <a:pt x="110" y="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2">
              <a:extLst>
                <a:ext uri="{FF2B5EF4-FFF2-40B4-BE49-F238E27FC236}">
                  <a16:creationId xmlns:a16="http://schemas.microsoft.com/office/drawing/2014/main" id="{93FC9F25-7FED-528C-3B6B-68596BE4D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541" y="10298680"/>
              <a:ext cx="209550" cy="65088"/>
            </a:xfrm>
            <a:custGeom>
              <a:avLst/>
              <a:gdLst>
                <a:gd name="T0" fmla="*/ 147 w 318"/>
                <a:gd name="T1" fmla="*/ 7 h 98"/>
                <a:gd name="T2" fmla="*/ 83 w 318"/>
                <a:gd name="T3" fmla="*/ 22 h 98"/>
                <a:gd name="T4" fmla="*/ 17 w 318"/>
                <a:gd name="T5" fmla="*/ 7 h 98"/>
                <a:gd name="T6" fmla="*/ 1 w 318"/>
                <a:gd name="T7" fmla="*/ 80 h 98"/>
                <a:gd name="T8" fmla="*/ 292 w 318"/>
                <a:gd name="T9" fmla="*/ 79 h 98"/>
                <a:gd name="T10" fmla="*/ 147 w 318"/>
                <a:gd name="T11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98">
                  <a:moveTo>
                    <a:pt x="147" y="7"/>
                  </a:moveTo>
                  <a:cubicBezTo>
                    <a:pt x="147" y="7"/>
                    <a:pt x="105" y="19"/>
                    <a:pt x="83" y="22"/>
                  </a:cubicBezTo>
                  <a:cubicBezTo>
                    <a:pt x="61" y="25"/>
                    <a:pt x="32" y="0"/>
                    <a:pt x="17" y="7"/>
                  </a:cubicBezTo>
                  <a:cubicBezTo>
                    <a:pt x="0" y="14"/>
                    <a:pt x="1" y="80"/>
                    <a:pt x="1" y="80"/>
                  </a:cubicBezTo>
                  <a:cubicBezTo>
                    <a:pt x="1" y="80"/>
                    <a:pt x="228" y="98"/>
                    <a:pt x="292" y="79"/>
                  </a:cubicBezTo>
                  <a:cubicBezTo>
                    <a:pt x="318" y="71"/>
                    <a:pt x="234" y="34"/>
                    <a:pt x="147" y="7"/>
                  </a:cubicBezTo>
                  <a:close/>
                </a:path>
              </a:pathLst>
            </a:custGeom>
            <a:solidFill>
              <a:srgbClr val="DD5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3">
              <a:extLst>
                <a:ext uri="{FF2B5EF4-FFF2-40B4-BE49-F238E27FC236}">
                  <a16:creationId xmlns:a16="http://schemas.microsoft.com/office/drawing/2014/main" id="{70F7A6AB-4CB3-1AB7-F7F8-42EE83B61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828" y="10246293"/>
              <a:ext cx="119063" cy="114300"/>
            </a:xfrm>
            <a:custGeom>
              <a:avLst/>
              <a:gdLst>
                <a:gd name="T0" fmla="*/ 15 w 181"/>
                <a:gd name="T1" fmla="*/ 0 h 175"/>
                <a:gd name="T2" fmla="*/ 10 w 181"/>
                <a:gd name="T3" fmla="*/ 88 h 175"/>
                <a:gd name="T4" fmla="*/ 0 w 181"/>
                <a:gd name="T5" fmla="*/ 137 h 175"/>
                <a:gd name="T6" fmla="*/ 141 w 181"/>
                <a:gd name="T7" fmla="*/ 88 h 175"/>
                <a:gd name="T8" fmla="*/ 111 w 181"/>
                <a:gd name="T9" fmla="*/ 53 h 175"/>
                <a:gd name="T10" fmla="*/ 110 w 181"/>
                <a:gd name="T11" fmla="*/ 1 h 175"/>
                <a:gd name="T12" fmla="*/ 15 w 18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75">
                  <a:moveTo>
                    <a:pt x="15" y="0"/>
                  </a:moveTo>
                  <a:cubicBezTo>
                    <a:pt x="10" y="88"/>
                    <a:pt x="10" y="88"/>
                    <a:pt x="10" y="88"/>
                  </a:cubicBezTo>
                  <a:cubicBezTo>
                    <a:pt x="8" y="99"/>
                    <a:pt x="0" y="127"/>
                    <a:pt x="0" y="137"/>
                  </a:cubicBezTo>
                  <a:cubicBezTo>
                    <a:pt x="0" y="175"/>
                    <a:pt x="181" y="104"/>
                    <a:pt x="141" y="88"/>
                  </a:cubicBezTo>
                  <a:cubicBezTo>
                    <a:pt x="137" y="86"/>
                    <a:pt x="112" y="66"/>
                    <a:pt x="111" y="53"/>
                  </a:cubicBezTo>
                  <a:cubicBezTo>
                    <a:pt x="109" y="33"/>
                    <a:pt x="110" y="1"/>
                    <a:pt x="110" y="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4">
              <a:extLst>
                <a:ext uri="{FF2B5EF4-FFF2-40B4-BE49-F238E27FC236}">
                  <a16:creationId xmlns:a16="http://schemas.microsoft.com/office/drawing/2014/main" id="{62D163D1-E0C2-19EF-F42C-B79DFD4AB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066" y="10298680"/>
              <a:ext cx="209550" cy="66675"/>
            </a:xfrm>
            <a:custGeom>
              <a:avLst/>
              <a:gdLst>
                <a:gd name="T0" fmla="*/ 147 w 318"/>
                <a:gd name="T1" fmla="*/ 7 h 101"/>
                <a:gd name="T2" fmla="*/ 83 w 318"/>
                <a:gd name="T3" fmla="*/ 22 h 101"/>
                <a:gd name="T4" fmla="*/ 17 w 318"/>
                <a:gd name="T5" fmla="*/ 7 h 101"/>
                <a:gd name="T6" fmla="*/ 0 w 318"/>
                <a:gd name="T7" fmla="*/ 80 h 101"/>
                <a:gd name="T8" fmla="*/ 293 w 318"/>
                <a:gd name="T9" fmla="*/ 79 h 101"/>
                <a:gd name="T10" fmla="*/ 147 w 318"/>
                <a:gd name="T11" fmla="*/ 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01">
                  <a:moveTo>
                    <a:pt x="147" y="7"/>
                  </a:moveTo>
                  <a:cubicBezTo>
                    <a:pt x="147" y="7"/>
                    <a:pt x="105" y="19"/>
                    <a:pt x="83" y="22"/>
                  </a:cubicBezTo>
                  <a:cubicBezTo>
                    <a:pt x="61" y="25"/>
                    <a:pt x="33" y="0"/>
                    <a:pt x="17" y="7"/>
                  </a:cubicBezTo>
                  <a:cubicBezTo>
                    <a:pt x="0" y="14"/>
                    <a:pt x="0" y="80"/>
                    <a:pt x="0" y="80"/>
                  </a:cubicBezTo>
                  <a:cubicBezTo>
                    <a:pt x="0" y="80"/>
                    <a:pt x="228" y="101"/>
                    <a:pt x="293" y="79"/>
                  </a:cubicBezTo>
                  <a:cubicBezTo>
                    <a:pt x="318" y="70"/>
                    <a:pt x="234" y="34"/>
                    <a:pt x="147" y="7"/>
                  </a:cubicBezTo>
                  <a:close/>
                </a:path>
              </a:pathLst>
            </a:custGeom>
            <a:solidFill>
              <a:srgbClr val="DD5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5">
              <a:extLst>
                <a:ext uri="{FF2B5EF4-FFF2-40B4-BE49-F238E27FC236}">
                  <a16:creationId xmlns:a16="http://schemas.microsoft.com/office/drawing/2014/main" id="{84DDE037-4DFD-FFE4-F20F-7A558D90C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866" y="8734993"/>
              <a:ext cx="252413" cy="519113"/>
            </a:xfrm>
            <a:custGeom>
              <a:avLst/>
              <a:gdLst>
                <a:gd name="T0" fmla="*/ 0 w 381"/>
                <a:gd name="T1" fmla="*/ 691 h 788"/>
                <a:gd name="T2" fmla="*/ 159 w 381"/>
                <a:gd name="T3" fmla="*/ 467 h 788"/>
                <a:gd name="T4" fmla="*/ 163 w 381"/>
                <a:gd name="T5" fmla="*/ 455 h 788"/>
                <a:gd name="T6" fmla="*/ 202 w 381"/>
                <a:gd name="T7" fmla="*/ 341 h 788"/>
                <a:gd name="T8" fmla="*/ 202 w 381"/>
                <a:gd name="T9" fmla="*/ 341 h 788"/>
                <a:gd name="T10" fmla="*/ 226 w 381"/>
                <a:gd name="T11" fmla="*/ 270 h 788"/>
                <a:gd name="T12" fmla="*/ 250 w 381"/>
                <a:gd name="T13" fmla="*/ 196 h 788"/>
                <a:gd name="T14" fmla="*/ 248 w 381"/>
                <a:gd name="T15" fmla="*/ 191 h 788"/>
                <a:gd name="T16" fmla="*/ 231 w 381"/>
                <a:gd name="T17" fmla="*/ 124 h 788"/>
                <a:gd name="T18" fmla="*/ 240 w 381"/>
                <a:gd name="T19" fmla="*/ 89 h 788"/>
                <a:gd name="T20" fmla="*/ 258 w 381"/>
                <a:gd name="T21" fmla="*/ 129 h 788"/>
                <a:gd name="T22" fmla="*/ 271 w 381"/>
                <a:gd name="T23" fmla="*/ 78 h 788"/>
                <a:gd name="T24" fmla="*/ 274 w 381"/>
                <a:gd name="T25" fmla="*/ 31 h 788"/>
                <a:gd name="T26" fmla="*/ 284 w 381"/>
                <a:gd name="T27" fmla="*/ 1 h 788"/>
                <a:gd name="T28" fmla="*/ 285 w 381"/>
                <a:gd name="T29" fmla="*/ 1 h 788"/>
                <a:gd name="T30" fmla="*/ 301 w 381"/>
                <a:gd name="T31" fmla="*/ 77 h 788"/>
                <a:gd name="T32" fmla="*/ 305 w 381"/>
                <a:gd name="T33" fmla="*/ 59 h 788"/>
                <a:gd name="T34" fmla="*/ 309 w 381"/>
                <a:gd name="T35" fmla="*/ 34 h 788"/>
                <a:gd name="T36" fmla="*/ 322 w 381"/>
                <a:gd name="T37" fmla="*/ 2 h 788"/>
                <a:gd name="T38" fmla="*/ 329 w 381"/>
                <a:gd name="T39" fmla="*/ 32 h 788"/>
                <a:gd name="T40" fmla="*/ 328 w 381"/>
                <a:gd name="T41" fmla="*/ 73 h 788"/>
                <a:gd name="T42" fmla="*/ 346 w 381"/>
                <a:gd name="T43" fmla="*/ 19 h 788"/>
                <a:gd name="T44" fmla="*/ 356 w 381"/>
                <a:gd name="T45" fmla="*/ 40 h 788"/>
                <a:gd name="T46" fmla="*/ 350 w 381"/>
                <a:gd name="T47" fmla="*/ 98 h 788"/>
                <a:gd name="T48" fmla="*/ 363 w 381"/>
                <a:gd name="T49" fmla="*/ 49 h 788"/>
                <a:gd name="T50" fmla="*/ 368 w 381"/>
                <a:gd name="T51" fmla="*/ 124 h 788"/>
                <a:gd name="T52" fmla="*/ 366 w 381"/>
                <a:gd name="T53" fmla="*/ 132 h 788"/>
                <a:gd name="T54" fmla="*/ 351 w 381"/>
                <a:gd name="T55" fmla="*/ 176 h 788"/>
                <a:gd name="T56" fmla="*/ 322 w 381"/>
                <a:gd name="T57" fmla="*/ 230 h 788"/>
                <a:gd name="T58" fmla="*/ 308 w 381"/>
                <a:gd name="T59" fmla="*/ 316 h 788"/>
                <a:gd name="T60" fmla="*/ 299 w 381"/>
                <a:gd name="T61" fmla="*/ 375 h 788"/>
                <a:gd name="T62" fmla="*/ 299 w 381"/>
                <a:gd name="T63" fmla="*/ 375 h 788"/>
                <a:gd name="T64" fmla="*/ 282 w 381"/>
                <a:gd name="T65" fmla="*/ 448 h 788"/>
                <a:gd name="T66" fmla="*/ 263 w 381"/>
                <a:gd name="T67" fmla="*/ 526 h 788"/>
                <a:gd name="T68" fmla="*/ 76 w 381"/>
                <a:gd name="T69" fmla="*/ 782 h 788"/>
                <a:gd name="T70" fmla="*/ 72 w 381"/>
                <a:gd name="T71" fmla="*/ 788 h 788"/>
                <a:gd name="T72" fmla="*/ 0 w 381"/>
                <a:gd name="T73" fmla="*/ 69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788">
                  <a:moveTo>
                    <a:pt x="0" y="691"/>
                  </a:moveTo>
                  <a:cubicBezTo>
                    <a:pt x="159" y="467"/>
                    <a:pt x="159" y="467"/>
                    <a:pt x="159" y="467"/>
                  </a:cubicBezTo>
                  <a:cubicBezTo>
                    <a:pt x="159" y="466"/>
                    <a:pt x="161" y="462"/>
                    <a:pt x="163" y="455"/>
                  </a:cubicBezTo>
                  <a:cubicBezTo>
                    <a:pt x="171" y="433"/>
                    <a:pt x="188" y="387"/>
                    <a:pt x="202" y="341"/>
                  </a:cubicBezTo>
                  <a:cubicBezTo>
                    <a:pt x="202" y="341"/>
                    <a:pt x="202" y="341"/>
                    <a:pt x="202" y="341"/>
                  </a:cubicBezTo>
                  <a:cubicBezTo>
                    <a:pt x="207" y="325"/>
                    <a:pt x="217" y="297"/>
                    <a:pt x="226" y="270"/>
                  </a:cubicBezTo>
                  <a:cubicBezTo>
                    <a:pt x="237" y="240"/>
                    <a:pt x="249" y="203"/>
                    <a:pt x="250" y="196"/>
                  </a:cubicBezTo>
                  <a:cubicBezTo>
                    <a:pt x="249" y="195"/>
                    <a:pt x="249" y="193"/>
                    <a:pt x="248" y="191"/>
                  </a:cubicBezTo>
                  <a:cubicBezTo>
                    <a:pt x="242" y="175"/>
                    <a:pt x="234" y="139"/>
                    <a:pt x="231" y="124"/>
                  </a:cubicBezTo>
                  <a:cubicBezTo>
                    <a:pt x="229" y="114"/>
                    <a:pt x="228" y="89"/>
                    <a:pt x="240" y="89"/>
                  </a:cubicBezTo>
                  <a:cubicBezTo>
                    <a:pt x="258" y="89"/>
                    <a:pt x="249" y="114"/>
                    <a:pt x="258" y="129"/>
                  </a:cubicBezTo>
                  <a:cubicBezTo>
                    <a:pt x="261" y="119"/>
                    <a:pt x="267" y="99"/>
                    <a:pt x="271" y="78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5" y="27"/>
                    <a:pt x="271" y="1"/>
                    <a:pt x="284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96" y="2"/>
                    <a:pt x="296" y="30"/>
                    <a:pt x="301" y="77"/>
                  </a:cubicBezTo>
                  <a:cubicBezTo>
                    <a:pt x="302" y="71"/>
                    <a:pt x="304" y="65"/>
                    <a:pt x="305" y="59"/>
                  </a:cubicBezTo>
                  <a:cubicBezTo>
                    <a:pt x="305" y="56"/>
                    <a:pt x="307" y="42"/>
                    <a:pt x="309" y="34"/>
                  </a:cubicBezTo>
                  <a:cubicBezTo>
                    <a:pt x="307" y="21"/>
                    <a:pt x="308" y="0"/>
                    <a:pt x="322" y="2"/>
                  </a:cubicBezTo>
                  <a:cubicBezTo>
                    <a:pt x="329" y="3"/>
                    <a:pt x="329" y="32"/>
                    <a:pt x="329" y="32"/>
                  </a:cubicBezTo>
                  <a:cubicBezTo>
                    <a:pt x="328" y="36"/>
                    <a:pt x="328" y="67"/>
                    <a:pt x="328" y="73"/>
                  </a:cubicBezTo>
                  <a:cubicBezTo>
                    <a:pt x="330" y="62"/>
                    <a:pt x="335" y="19"/>
                    <a:pt x="346" y="19"/>
                  </a:cubicBezTo>
                  <a:cubicBezTo>
                    <a:pt x="355" y="19"/>
                    <a:pt x="356" y="30"/>
                    <a:pt x="356" y="40"/>
                  </a:cubicBezTo>
                  <a:cubicBezTo>
                    <a:pt x="356" y="45"/>
                    <a:pt x="350" y="92"/>
                    <a:pt x="350" y="98"/>
                  </a:cubicBezTo>
                  <a:cubicBezTo>
                    <a:pt x="354" y="91"/>
                    <a:pt x="359" y="49"/>
                    <a:pt x="363" y="49"/>
                  </a:cubicBezTo>
                  <a:cubicBezTo>
                    <a:pt x="381" y="49"/>
                    <a:pt x="375" y="108"/>
                    <a:pt x="368" y="124"/>
                  </a:cubicBezTo>
                  <a:cubicBezTo>
                    <a:pt x="368" y="125"/>
                    <a:pt x="367" y="129"/>
                    <a:pt x="366" y="132"/>
                  </a:cubicBezTo>
                  <a:cubicBezTo>
                    <a:pt x="364" y="143"/>
                    <a:pt x="360" y="160"/>
                    <a:pt x="351" y="176"/>
                  </a:cubicBezTo>
                  <a:cubicBezTo>
                    <a:pt x="340" y="195"/>
                    <a:pt x="324" y="225"/>
                    <a:pt x="322" y="230"/>
                  </a:cubicBezTo>
                  <a:cubicBezTo>
                    <a:pt x="320" y="240"/>
                    <a:pt x="315" y="274"/>
                    <a:pt x="308" y="316"/>
                  </a:cubicBezTo>
                  <a:cubicBezTo>
                    <a:pt x="306" y="335"/>
                    <a:pt x="302" y="355"/>
                    <a:pt x="299" y="375"/>
                  </a:cubicBezTo>
                  <a:cubicBezTo>
                    <a:pt x="299" y="375"/>
                    <a:pt x="299" y="375"/>
                    <a:pt x="299" y="375"/>
                  </a:cubicBezTo>
                  <a:cubicBezTo>
                    <a:pt x="298" y="380"/>
                    <a:pt x="295" y="394"/>
                    <a:pt x="282" y="448"/>
                  </a:cubicBezTo>
                  <a:cubicBezTo>
                    <a:pt x="265" y="521"/>
                    <a:pt x="263" y="524"/>
                    <a:pt x="263" y="526"/>
                  </a:cubicBezTo>
                  <a:cubicBezTo>
                    <a:pt x="255" y="539"/>
                    <a:pt x="83" y="772"/>
                    <a:pt x="76" y="782"/>
                  </a:cubicBezTo>
                  <a:cubicBezTo>
                    <a:pt x="72" y="788"/>
                    <a:pt x="72" y="788"/>
                    <a:pt x="72" y="788"/>
                  </a:cubicBezTo>
                  <a:lnTo>
                    <a:pt x="0" y="691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76">
              <a:extLst>
                <a:ext uri="{FF2B5EF4-FFF2-40B4-BE49-F238E27FC236}">
                  <a16:creationId xmlns:a16="http://schemas.microsoft.com/office/drawing/2014/main" id="{6525C19F-319E-4E57-D4D4-3ABFA757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2903" y="8822305"/>
              <a:ext cx="22225" cy="25400"/>
            </a:xfrm>
            <a:custGeom>
              <a:avLst/>
              <a:gdLst>
                <a:gd name="T0" fmla="*/ 36 w 36"/>
                <a:gd name="T1" fmla="*/ 37 h 37"/>
                <a:gd name="T2" fmla="*/ 0 w 36"/>
                <a:gd name="T3" fmla="*/ 4 h 37"/>
                <a:gd name="T4" fmla="*/ 24 w 36"/>
                <a:gd name="T5" fmla="*/ 8 h 37"/>
                <a:gd name="T6" fmla="*/ 36 w 36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7">
                  <a:moveTo>
                    <a:pt x="36" y="37"/>
                  </a:moveTo>
                  <a:cubicBezTo>
                    <a:pt x="36" y="37"/>
                    <a:pt x="23" y="4"/>
                    <a:pt x="0" y="4"/>
                  </a:cubicBezTo>
                  <a:cubicBezTo>
                    <a:pt x="0" y="4"/>
                    <a:pt x="13" y="0"/>
                    <a:pt x="24" y="8"/>
                  </a:cubicBezTo>
                  <a:cubicBezTo>
                    <a:pt x="35" y="17"/>
                    <a:pt x="36" y="37"/>
                    <a:pt x="36" y="37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77">
              <a:extLst>
                <a:ext uri="{FF2B5EF4-FFF2-40B4-BE49-F238E27FC236}">
                  <a16:creationId xmlns:a16="http://schemas.microsoft.com/office/drawing/2014/main" id="{DC260879-9894-1A43-9F7B-3A72CF848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766" y="8788968"/>
              <a:ext cx="106363" cy="142875"/>
            </a:xfrm>
            <a:custGeom>
              <a:avLst/>
              <a:gdLst>
                <a:gd name="T0" fmla="*/ 20 w 161"/>
                <a:gd name="T1" fmla="*/ 23 h 216"/>
                <a:gd name="T2" fmla="*/ 0 w 161"/>
                <a:gd name="T3" fmla="*/ 153 h 216"/>
                <a:gd name="T4" fmla="*/ 123 w 161"/>
                <a:gd name="T5" fmla="*/ 203 h 216"/>
                <a:gd name="T6" fmla="*/ 135 w 161"/>
                <a:gd name="T7" fmla="*/ 141 h 216"/>
                <a:gd name="T8" fmla="*/ 121 w 161"/>
                <a:gd name="T9" fmla="*/ 36 h 216"/>
                <a:gd name="T10" fmla="*/ 20 w 161"/>
                <a:gd name="T11" fmla="*/ 2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216">
                  <a:moveTo>
                    <a:pt x="20" y="2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78" y="216"/>
                    <a:pt x="123" y="203"/>
                  </a:cubicBezTo>
                  <a:cubicBezTo>
                    <a:pt x="161" y="191"/>
                    <a:pt x="135" y="141"/>
                    <a:pt x="135" y="141"/>
                  </a:cubicBezTo>
                  <a:cubicBezTo>
                    <a:pt x="135" y="141"/>
                    <a:pt x="115" y="72"/>
                    <a:pt x="121" y="36"/>
                  </a:cubicBezTo>
                  <a:cubicBezTo>
                    <a:pt x="127" y="0"/>
                    <a:pt x="20" y="23"/>
                    <a:pt x="20" y="23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8">
              <a:extLst>
                <a:ext uri="{FF2B5EF4-FFF2-40B4-BE49-F238E27FC236}">
                  <a16:creationId xmlns:a16="http://schemas.microsoft.com/office/drawing/2014/main" id="{B1104EF4-8B3B-06C5-BA7C-16BBF081F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878" y="8800080"/>
              <a:ext cx="69850" cy="47625"/>
            </a:xfrm>
            <a:custGeom>
              <a:avLst/>
              <a:gdLst>
                <a:gd name="T0" fmla="*/ 19 w 108"/>
                <a:gd name="T1" fmla="*/ 48 h 73"/>
                <a:gd name="T2" fmla="*/ 107 w 108"/>
                <a:gd name="T3" fmla="*/ 73 h 73"/>
                <a:gd name="T4" fmla="*/ 105 w 108"/>
                <a:gd name="T5" fmla="*/ 21 h 73"/>
                <a:gd name="T6" fmla="*/ 63 w 108"/>
                <a:gd name="T7" fmla="*/ 1 h 73"/>
                <a:gd name="T8" fmla="*/ 4 w 108"/>
                <a:gd name="T9" fmla="*/ 8 h 73"/>
                <a:gd name="T10" fmla="*/ 0 w 108"/>
                <a:gd name="T11" fmla="*/ 33 h 73"/>
                <a:gd name="T12" fmla="*/ 19 w 108"/>
                <a:gd name="T1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19" y="48"/>
                  </a:moveTo>
                  <a:cubicBezTo>
                    <a:pt x="38" y="57"/>
                    <a:pt x="77" y="69"/>
                    <a:pt x="107" y="73"/>
                  </a:cubicBezTo>
                  <a:cubicBezTo>
                    <a:pt x="104" y="54"/>
                    <a:pt x="103" y="35"/>
                    <a:pt x="105" y="21"/>
                  </a:cubicBezTo>
                  <a:cubicBezTo>
                    <a:pt x="108" y="4"/>
                    <a:pt x="87" y="0"/>
                    <a:pt x="63" y="1"/>
                  </a:cubicBezTo>
                  <a:cubicBezTo>
                    <a:pt x="32" y="4"/>
                    <a:pt x="4" y="8"/>
                    <a:pt x="4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40"/>
                    <a:pt x="12" y="45"/>
                    <a:pt x="19" y="48"/>
                  </a:cubicBezTo>
                  <a:close/>
                </a:path>
              </a:pathLst>
            </a:custGeom>
            <a:solidFill>
              <a:srgbClr val="FE8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6FBB82C0-B86E-68A1-1F8E-ADC9EF68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791" y="8649268"/>
              <a:ext cx="165100" cy="185738"/>
            </a:xfrm>
            <a:custGeom>
              <a:avLst/>
              <a:gdLst>
                <a:gd name="T0" fmla="*/ 3 w 250"/>
                <a:gd name="T1" fmla="*/ 86 h 281"/>
                <a:gd name="T2" fmla="*/ 87 w 250"/>
                <a:gd name="T3" fmla="*/ 256 h 281"/>
                <a:gd name="T4" fmla="*/ 233 w 250"/>
                <a:gd name="T5" fmla="*/ 229 h 281"/>
                <a:gd name="T6" fmla="*/ 116 w 250"/>
                <a:gd name="T7" fmla="*/ 19 h 281"/>
                <a:gd name="T8" fmla="*/ 3 w 250"/>
                <a:gd name="T9" fmla="*/ 8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81">
                  <a:moveTo>
                    <a:pt x="3" y="86"/>
                  </a:moveTo>
                  <a:cubicBezTo>
                    <a:pt x="0" y="86"/>
                    <a:pt x="34" y="231"/>
                    <a:pt x="87" y="256"/>
                  </a:cubicBezTo>
                  <a:cubicBezTo>
                    <a:pt x="140" y="281"/>
                    <a:pt x="219" y="268"/>
                    <a:pt x="233" y="229"/>
                  </a:cubicBezTo>
                  <a:cubicBezTo>
                    <a:pt x="250" y="185"/>
                    <a:pt x="190" y="38"/>
                    <a:pt x="116" y="19"/>
                  </a:cubicBezTo>
                  <a:cubicBezTo>
                    <a:pt x="42" y="0"/>
                    <a:pt x="3" y="86"/>
                    <a:pt x="3" y="8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EFE173CB-D9C3-33A9-8744-4823B12D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578" y="8598468"/>
              <a:ext cx="168275" cy="247650"/>
            </a:xfrm>
            <a:custGeom>
              <a:avLst/>
              <a:gdLst>
                <a:gd name="T0" fmla="*/ 138 w 254"/>
                <a:gd name="T1" fmla="*/ 31 h 376"/>
                <a:gd name="T2" fmla="*/ 70 w 254"/>
                <a:gd name="T3" fmla="*/ 106 h 376"/>
                <a:gd name="T4" fmla="*/ 14 w 254"/>
                <a:gd name="T5" fmla="*/ 190 h 376"/>
                <a:gd name="T6" fmla="*/ 104 w 254"/>
                <a:gd name="T7" fmla="*/ 325 h 376"/>
                <a:gd name="T8" fmla="*/ 165 w 254"/>
                <a:gd name="T9" fmla="*/ 376 h 376"/>
                <a:gd name="T10" fmla="*/ 171 w 254"/>
                <a:gd name="T11" fmla="*/ 338 h 376"/>
                <a:gd name="T12" fmla="*/ 142 w 254"/>
                <a:gd name="T13" fmla="*/ 288 h 376"/>
                <a:gd name="T14" fmla="*/ 152 w 254"/>
                <a:gd name="T15" fmla="*/ 228 h 376"/>
                <a:gd name="T16" fmla="*/ 145 w 254"/>
                <a:gd name="T17" fmla="*/ 159 h 376"/>
                <a:gd name="T18" fmla="*/ 204 w 254"/>
                <a:gd name="T19" fmla="*/ 103 h 376"/>
                <a:gd name="T20" fmla="*/ 138 w 254"/>
                <a:gd name="T21" fmla="*/ 3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376">
                  <a:moveTo>
                    <a:pt x="138" y="31"/>
                  </a:moveTo>
                  <a:cubicBezTo>
                    <a:pt x="95" y="55"/>
                    <a:pt x="76" y="91"/>
                    <a:pt x="70" y="106"/>
                  </a:cubicBezTo>
                  <a:cubicBezTo>
                    <a:pt x="50" y="115"/>
                    <a:pt x="26" y="136"/>
                    <a:pt x="14" y="190"/>
                  </a:cubicBezTo>
                  <a:cubicBezTo>
                    <a:pt x="0" y="258"/>
                    <a:pt x="50" y="309"/>
                    <a:pt x="104" y="325"/>
                  </a:cubicBezTo>
                  <a:cubicBezTo>
                    <a:pt x="157" y="341"/>
                    <a:pt x="165" y="376"/>
                    <a:pt x="165" y="376"/>
                  </a:cubicBezTo>
                  <a:cubicBezTo>
                    <a:pt x="171" y="338"/>
                    <a:pt x="171" y="338"/>
                    <a:pt x="171" y="338"/>
                  </a:cubicBezTo>
                  <a:cubicBezTo>
                    <a:pt x="171" y="338"/>
                    <a:pt x="159" y="305"/>
                    <a:pt x="142" y="288"/>
                  </a:cubicBezTo>
                  <a:cubicBezTo>
                    <a:pt x="124" y="272"/>
                    <a:pt x="150" y="248"/>
                    <a:pt x="152" y="228"/>
                  </a:cubicBezTo>
                  <a:cubicBezTo>
                    <a:pt x="154" y="213"/>
                    <a:pt x="143" y="184"/>
                    <a:pt x="145" y="159"/>
                  </a:cubicBezTo>
                  <a:cubicBezTo>
                    <a:pt x="145" y="159"/>
                    <a:pt x="175" y="114"/>
                    <a:pt x="204" y="103"/>
                  </a:cubicBezTo>
                  <a:cubicBezTo>
                    <a:pt x="254" y="84"/>
                    <a:pt x="192" y="0"/>
                    <a:pt x="138" y="31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DBEB9A65-292A-EBE5-1632-C31EFF56E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778" y="8747693"/>
              <a:ext cx="34925" cy="44450"/>
            </a:xfrm>
            <a:custGeom>
              <a:avLst/>
              <a:gdLst>
                <a:gd name="T0" fmla="*/ 45 w 52"/>
                <a:gd name="T1" fmla="*/ 27 h 68"/>
                <a:gd name="T2" fmla="*/ 39 w 52"/>
                <a:gd name="T3" fmla="*/ 64 h 68"/>
                <a:gd name="T4" fmla="*/ 7 w 52"/>
                <a:gd name="T5" fmla="*/ 41 h 68"/>
                <a:gd name="T6" fmla="*/ 14 w 52"/>
                <a:gd name="T7" fmla="*/ 4 h 68"/>
                <a:gd name="T8" fmla="*/ 45 w 52"/>
                <a:gd name="T9" fmla="*/ 2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45" y="27"/>
                  </a:moveTo>
                  <a:cubicBezTo>
                    <a:pt x="52" y="44"/>
                    <a:pt x="49" y="61"/>
                    <a:pt x="39" y="64"/>
                  </a:cubicBezTo>
                  <a:cubicBezTo>
                    <a:pt x="28" y="68"/>
                    <a:pt x="14" y="58"/>
                    <a:pt x="7" y="41"/>
                  </a:cubicBezTo>
                  <a:cubicBezTo>
                    <a:pt x="0" y="24"/>
                    <a:pt x="3" y="8"/>
                    <a:pt x="14" y="4"/>
                  </a:cubicBezTo>
                  <a:cubicBezTo>
                    <a:pt x="24" y="0"/>
                    <a:pt x="38" y="11"/>
                    <a:pt x="45" y="27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0893A16E-10B4-DADE-9682-78A302A46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116" y="9101705"/>
              <a:ext cx="201613" cy="90488"/>
            </a:xfrm>
            <a:custGeom>
              <a:avLst/>
              <a:gdLst>
                <a:gd name="T0" fmla="*/ 0 w 307"/>
                <a:gd name="T1" fmla="*/ 138 h 138"/>
                <a:gd name="T2" fmla="*/ 307 w 307"/>
                <a:gd name="T3" fmla="*/ 88 h 138"/>
                <a:gd name="T4" fmla="*/ 259 w 307"/>
                <a:gd name="T5" fmla="*/ 0 h 138"/>
                <a:gd name="T6" fmla="*/ 27 w 307"/>
                <a:gd name="T7" fmla="*/ 96 h 138"/>
                <a:gd name="T8" fmla="*/ 10 w 307"/>
                <a:gd name="T9" fmla="*/ 131 h 138"/>
                <a:gd name="T10" fmla="*/ 0 w 307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138">
                  <a:moveTo>
                    <a:pt x="0" y="138"/>
                  </a:moveTo>
                  <a:cubicBezTo>
                    <a:pt x="307" y="88"/>
                    <a:pt x="307" y="88"/>
                    <a:pt x="307" y="88"/>
                  </a:cubicBezTo>
                  <a:cubicBezTo>
                    <a:pt x="307" y="88"/>
                    <a:pt x="272" y="0"/>
                    <a:pt x="259" y="0"/>
                  </a:cubicBezTo>
                  <a:cubicBezTo>
                    <a:pt x="247" y="0"/>
                    <a:pt x="27" y="96"/>
                    <a:pt x="27" y="96"/>
                  </a:cubicBezTo>
                  <a:cubicBezTo>
                    <a:pt x="10" y="131"/>
                    <a:pt x="10" y="131"/>
                    <a:pt x="10" y="131"/>
                  </a:cubicBezTo>
                  <a:lnTo>
                    <a:pt x="0" y="138"/>
                  </a:ln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5C950A05-6563-2317-17F3-2811C149E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003" y="9322368"/>
              <a:ext cx="190500" cy="941388"/>
            </a:xfrm>
            <a:custGeom>
              <a:avLst/>
              <a:gdLst>
                <a:gd name="T0" fmla="*/ 52 w 289"/>
                <a:gd name="T1" fmla="*/ 14 h 1426"/>
                <a:gd name="T2" fmla="*/ 34 w 289"/>
                <a:gd name="T3" fmla="*/ 274 h 1426"/>
                <a:gd name="T4" fmla="*/ 48 w 289"/>
                <a:gd name="T5" fmla="*/ 786 h 1426"/>
                <a:gd name="T6" fmla="*/ 0 w 289"/>
                <a:gd name="T7" fmla="*/ 1424 h 1426"/>
                <a:gd name="T8" fmla="*/ 113 w 289"/>
                <a:gd name="T9" fmla="*/ 1426 h 1426"/>
                <a:gd name="T10" fmla="*/ 245 w 289"/>
                <a:gd name="T11" fmla="*/ 805 h 1426"/>
                <a:gd name="T12" fmla="*/ 289 w 289"/>
                <a:gd name="T13" fmla="*/ 355 h 1426"/>
                <a:gd name="T14" fmla="*/ 130 w 289"/>
                <a:gd name="T15" fmla="*/ 0 h 1426"/>
                <a:gd name="T16" fmla="*/ 52 w 289"/>
                <a:gd name="T17" fmla="*/ 1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426">
                  <a:moveTo>
                    <a:pt x="52" y="14"/>
                  </a:moveTo>
                  <a:cubicBezTo>
                    <a:pt x="52" y="14"/>
                    <a:pt x="22" y="162"/>
                    <a:pt x="34" y="274"/>
                  </a:cubicBezTo>
                  <a:cubicBezTo>
                    <a:pt x="47" y="387"/>
                    <a:pt x="48" y="786"/>
                    <a:pt x="48" y="786"/>
                  </a:cubicBezTo>
                  <a:cubicBezTo>
                    <a:pt x="0" y="1424"/>
                    <a:pt x="0" y="1424"/>
                    <a:pt x="0" y="1424"/>
                  </a:cubicBezTo>
                  <a:cubicBezTo>
                    <a:pt x="113" y="1426"/>
                    <a:pt x="113" y="1426"/>
                    <a:pt x="113" y="1426"/>
                  </a:cubicBezTo>
                  <a:cubicBezTo>
                    <a:pt x="113" y="1426"/>
                    <a:pt x="247" y="788"/>
                    <a:pt x="245" y="805"/>
                  </a:cubicBezTo>
                  <a:cubicBezTo>
                    <a:pt x="242" y="821"/>
                    <a:pt x="289" y="355"/>
                    <a:pt x="289" y="355"/>
                  </a:cubicBezTo>
                  <a:cubicBezTo>
                    <a:pt x="130" y="0"/>
                    <a:pt x="130" y="0"/>
                    <a:pt x="130" y="0"/>
                  </a:cubicBezTo>
                  <a:lnTo>
                    <a:pt x="52" y="14"/>
                  </a:lnTo>
                  <a:close/>
                </a:path>
              </a:pathLst>
            </a:custGeom>
            <a:solidFill>
              <a:srgbClr val="18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2A185223-4D79-259D-DC0F-CAFAB0E4C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691" y="9295380"/>
              <a:ext cx="307975" cy="979488"/>
            </a:xfrm>
            <a:custGeom>
              <a:avLst/>
              <a:gdLst>
                <a:gd name="T0" fmla="*/ 20 w 467"/>
                <a:gd name="T1" fmla="*/ 49 h 1484"/>
                <a:gd name="T2" fmla="*/ 25 w 467"/>
                <a:gd name="T3" fmla="*/ 241 h 1484"/>
                <a:gd name="T4" fmla="*/ 242 w 467"/>
                <a:gd name="T5" fmla="*/ 920 h 1484"/>
                <a:gd name="T6" fmla="*/ 307 w 467"/>
                <a:gd name="T7" fmla="*/ 1484 h 1484"/>
                <a:gd name="T8" fmla="*/ 439 w 467"/>
                <a:gd name="T9" fmla="*/ 1480 h 1484"/>
                <a:gd name="T10" fmla="*/ 467 w 467"/>
                <a:gd name="T11" fmla="*/ 905 h 1484"/>
                <a:gd name="T12" fmla="*/ 408 w 467"/>
                <a:gd name="T13" fmla="*/ 182 h 1484"/>
                <a:gd name="T14" fmla="*/ 350 w 467"/>
                <a:gd name="T15" fmla="*/ 0 h 1484"/>
                <a:gd name="T16" fmla="*/ 20 w 467"/>
                <a:gd name="T17" fmla="*/ 49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484">
                  <a:moveTo>
                    <a:pt x="20" y="49"/>
                  </a:moveTo>
                  <a:cubicBezTo>
                    <a:pt x="20" y="49"/>
                    <a:pt x="0" y="182"/>
                    <a:pt x="25" y="241"/>
                  </a:cubicBezTo>
                  <a:cubicBezTo>
                    <a:pt x="50" y="299"/>
                    <a:pt x="239" y="873"/>
                    <a:pt x="242" y="920"/>
                  </a:cubicBezTo>
                  <a:cubicBezTo>
                    <a:pt x="244" y="967"/>
                    <a:pt x="307" y="1484"/>
                    <a:pt x="307" y="1484"/>
                  </a:cubicBezTo>
                  <a:cubicBezTo>
                    <a:pt x="439" y="1480"/>
                    <a:pt x="439" y="1480"/>
                    <a:pt x="439" y="1480"/>
                  </a:cubicBezTo>
                  <a:cubicBezTo>
                    <a:pt x="467" y="905"/>
                    <a:pt x="467" y="905"/>
                    <a:pt x="467" y="905"/>
                  </a:cubicBezTo>
                  <a:cubicBezTo>
                    <a:pt x="408" y="182"/>
                    <a:pt x="408" y="182"/>
                    <a:pt x="408" y="182"/>
                  </a:cubicBezTo>
                  <a:cubicBezTo>
                    <a:pt x="350" y="0"/>
                    <a:pt x="350" y="0"/>
                    <a:pt x="350" y="0"/>
                  </a:cubicBezTo>
                  <a:lnTo>
                    <a:pt x="20" y="49"/>
                  </a:ln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CDD5093D-4B59-817C-6B9E-E546A9CF6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766" y="8861993"/>
              <a:ext cx="88900" cy="42863"/>
            </a:xfrm>
            <a:custGeom>
              <a:avLst/>
              <a:gdLst>
                <a:gd name="T0" fmla="*/ 0 w 135"/>
                <a:gd name="T1" fmla="*/ 43 h 64"/>
                <a:gd name="T2" fmla="*/ 62 w 135"/>
                <a:gd name="T3" fmla="*/ 62 h 64"/>
                <a:gd name="T4" fmla="*/ 135 w 135"/>
                <a:gd name="T5" fmla="*/ 31 h 64"/>
                <a:gd name="T6" fmla="*/ 129 w 135"/>
                <a:gd name="T7" fmla="*/ 11 h 64"/>
                <a:gd name="T8" fmla="*/ 49 w 135"/>
                <a:gd name="T9" fmla="*/ 1 h 64"/>
                <a:gd name="T10" fmla="*/ 0 w 135"/>
                <a:gd name="T11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64">
                  <a:moveTo>
                    <a:pt x="0" y="43"/>
                  </a:moveTo>
                  <a:cubicBezTo>
                    <a:pt x="0" y="43"/>
                    <a:pt x="32" y="64"/>
                    <a:pt x="62" y="62"/>
                  </a:cubicBezTo>
                  <a:cubicBezTo>
                    <a:pt x="92" y="59"/>
                    <a:pt x="135" y="31"/>
                    <a:pt x="135" y="3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51" y="0"/>
                    <a:pt x="49" y="1"/>
                  </a:cubicBezTo>
                  <a:cubicBezTo>
                    <a:pt x="47" y="2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CC22FFDB-1FCB-BAC8-65B8-B0553EF7C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778" y="8987405"/>
              <a:ext cx="160338" cy="184150"/>
            </a:xfrm>
            <a:custGeom>
              <a:avLst/>
              <a:gdLst>
                <a:gd name="T0" fmla="*/ 0 w 243"/>
                <a:gd name="T1" fmla="*/ 169 h 278"/>
                <a:gd name="T2" fmla="*/ 169 w 243"/>
                <a:gd name="T3" fmla="*/ 260 h 278"/>
                <a:gd name="T4" fmla="*/ 115 w 243"/>
                <a:gd name="T5" fmla="*/ 83 h 278"/>
                <a:gd name="T6" fmla="*/ 0 w 243"/>
                <a:gd name="T7" fmla="*/ 16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78">
                  <a:moveTo>
                    <a:pt x="0" y="169"/>
                  </a:moveTo>
                  <a:cubicBezTo>
                    <a:pt x="0" y="169"/>
                    <a:pt x="116" y="278"/>
                    <a:pt x="169" y="260"/>
                  </a:cubicBezTo>
                  <a:cubicBezTo>
                    <a:pt x="221" y="241"/>
                    <a:pt x="243" y="177"/>
                    <a:pt x="115" y="83"/>
                  </a:cubicBezTo>
                  <a:cubicBezTo>
                    <a:pt x="0" y="0"/>
                    <a:pt x="0" y="169"/>
                    <a:pt x="0" y="169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87">
              <a:extLst>
                <a:ext uri="{FF2B5EF4-FFF2-40B4-BE49-F238E27FC236}">
                  <a16:creationId xmlns:a16="http://schemas.microsoft.com/office/drawing/2014/main" id="{D40133D5-A507-8369-70BC-003592E9A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2391" y="8879455"/>
              <a:ext cx="385763" cy="603250"/>
            </a:xfrm>
            <a:custGeom>
              <a:avLst/>
              <a:gdLst>
                <a:gd name="T0" fmla="*/ 544 w 584"/>
                <a:gd name="T1" fmla="*/ 467 h 914"/>
                <a:gd name="T2" fmla="*/ 391 w 584"/>
                <a:gd name="T3" fmla="*/ 27 h 914"/>
                <a:gd name="T4" fmla="*/ 255 w 584"/>
                <a:gd name="T5" fmla="*/ 4 h 914"/>
                <a:gd name="T6" fmla="*/ 120 w 584"/>
                <a:gd name="T7" fmla="*/ 16 h 914"/>
                <a:gd name="T8" fmla="*/ 33 w 584"/>
                <a:gd name="T9" fmla="*/ 51 h 914"/>
                <a:gd name="T10" fmla="*/ 38 w 584"/>
                <a:gd name="T11" fmla="*/ 274 h 914"/>
                <a:gd name="T12" fmla="*/ 123 w 584"/>
                <a:gd name="T13" fmla="*/ 508 h 914"/>
                <a:gd name="T14" fmla="*/ 134 w 584"/>
                <a:gd name="T15" fmla="*/ 587 h 914"/>
                <a:gd name="T16" fmla="*/ 134 w 584"/>
                <a:gd name="T17" fmla="*/ 846 h 914"/>
                <a:gd name="T18" fmla="*/ 584 w 584"/>
                <a:gd name="T19" fmla="*/ 811 h 914"/>
                <a:gd name="T20" fmla="*/ 544 w 584"/>
                <a:gd name="T21" fmla="*/ 467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4" h="914">
                  <a:moveTo>
                    <a:pt x="544" y="467"/>
                  </a:moveTo>
                  <a:cubicBezTo>
                    <a:pt x="527" y="373"/>
                    <a:pt x="401" y="81"/>
                    <a:pt x="391" y="27"/>
                  </a:cubicBezTo>
                  <a:cubicBezTo>
                    <a:pt x="387" y="1"/>
                    <a:pt x="319" y="0"/>
                    <a:pt x="255" y="4"/>
                  </a:cubicBezTo>
                  <a:cubicBezTo>
                    <a:pt x="187" y="7"/>
                    <a:pt x="120" y="16"/>
                    <a:pt x="120" y="16"/>
                  </a:cubicBezTo>
                  <a:cubicBezTo>
                    <a:pt x="120" y="16"/>
                    <a:pt x="59" y="26"/>
                    <a:pt x="33" y="51"/>
                  </a:cubicBezTo>
                  <a:cubicBezTo>
                    <a:pt x="7" y="75"/>
                    <a:pt x="0" y="144"/>
                    <a:pt x="38" y="274"/>
                  </a:cubicBezTo>
                  <a:cubicBezTo>
                    <a:pt x="68" y="377"/>
                    <a:pt x="105" y="433"/>
                    <a:pt x="123" y="508"/>
                  </a:cubicBezTo>
                  <a:cubicBezTo>
                    <a:pt x="127" y="533"/>
                    <a:pt x="130" y="558"/>
                    <a:pt x="134" y="587"/>
                  </a:cubicBezTo>
                  <a:cubicBezTo>
                    <a:pt x="141" y="698"/>
                    <a:pt x="134" y="846"/>
                    <a:pt x="134" y="846"/>
                  </a:cubicBezTo>
                  <a:cubicBezTo>
                    <a:pt x="134" y="846"/>
                    <a:pt x="461" y="914"/>
                    <a:pt x="584" y="811"/>
                  </a:cubicBezTo>
                  <a:cubicBezTo>
                    <a:pt x="584" y="811"/>
                    <a:pt x="561" y="563"/>
                    <a:pt x="544" y="467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88">
              <a:extLst>
                <a:ext uri="{FF2B5EF4-FFF2-40B4-BE49-F238E27FC236}">
                  <a16:creationId xmlns:a16="http://schemas.microsoft.com/office/drawing/2014/main" id="{AFEF8981-4C4A-25A9-2D93-54C2ED898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728" y="8884218"/>
              <a:ext cx="254000" cy="241300"/>
            </a:xfrm>
            <a:custGeom>
              <a:avLst/>
              <a:gdLst>
                <a:gd name="T0" fmla="*/ 383 w 383"/>
                <a:gd name="T1" fmla="*/ 259 h 365"/>
                <a:gd name="T2" fmla="*/ 247 w 383"/>
                <a:gd name="T3" fmla="*/ 365 h 365"/>
                <a:gd name="T4" fmla="*/ 23 w 383"/>
                <a:gd name="T5" fmla="*/ 126 h 365"/>
                <a:gd name="T6" fmla="*/ 103 w 383"/>
                <a:gd name="T7" fmla="*/ 0 h 365"/>
                <a:gd name="T8" fmla="*/ 232 w 383"/>
                <a:gd name="T9" fmla="*/ 73 h 365"/>
                <a:gd name="T10" fmla="*/ 383 w 383"/>
                <a:gd name="T11" fmla="*/ 25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365">
                  <a:moveTo>
                    <a:pt x="383" y="259"/>
                  </a:moveTo>
                  <a:cubicBezTo>
                    <a:pt x="383" y="259"/>
                    <a:pt x="255" y="365"/>
                    <a:pt x="247" y="365"/>
                  </a:cubicBezTo>
                  <a:cubicBezTo>
                    <a:pt x="243" y="365"/>
                    <a:pt x="64" y="234"/>
                    <a:pt x="23" y="126"/>
                  </a:cubicBezTo>
                  <a:cubicBezTo>
                    <a:pt x="0" y="67"/>
                    <a:pt x="48" y="0"/>
                    <a:pt x="103" y="0"/>
                  </a:cubicBezTo>
                  <a:cubicBezTo>
                    <a:pt x="140" y="0"/>
                    <a:pt x="157" y="10"/>
                    <a:pt x="232" y="73"/>
                  </a:cubicBezTo>
                  <a:cubicBezTo>
                    <a:pt x="307" y="136"/>
                    <a:pt x="383" y="259"/>
                    <a:pt x="383" y="259"/>
                  </a:cubicBezTo>
                  <a:close/>
                </a:path>
              </a:pathLst>
            </a:custGeom>
            <a:solidFill>
              <a:srgbClr val="466E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55">
              <a:extLst>
                <a:ext uri="{FF2B5EF4-FFF2-40B4-BE49-F238E27FC236}">
                  <a16:creationId xmlns:a16="http://schemas.microsoft.com/office/drawing/2014/main" id="{C3CEFE1E-EAC2-A0C5-9BBA-D5489E02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741" y="8768330"/>
              <a:ext cx="42863" cy="33338"/>
            </a:xfrm>
            <a:custGeom>
              <a:avLst/>
              <a:gdLst>
                <a:gd name="T0" fmla="*/ 0 w 66"/>
                <a:gd name="T1" fmla="*/ 29 h 50"/>
                <a:gd name="T2" fmla="*/ 37 w 66"/>
                <a:gd name="T3" fmla="*/ 37 h 50"/>
                <a:gd name="T4" fmla="*/ 54 w 66"/>
                <a:gd name="T5" fmla="*/ 0 h 50"/>
                <a:gd name="T6" fmla="*/ 0 w 66"/>
                <a:gd name="T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0">
                  <a:moveTo>
                    <a:pt x="0" y="29"/>
                  </a:moveTo>
                  <a:cubicBezTo>
                    <a:pt x="0" y="29"/>
                    <a:pt x="12" y="50"/>
                    <a:pt x="37" y="37"/>
                  </a:cubicBezTo>
                  <a:cubicBezTo>
                    <a:pt x="66" y="23"/>
                    <a:pt x="54" y="0"/>
                    <a:pt x="54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16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087F98B-DA13-C0F5-A171-295FB923EA02}"/>
              </a:ext>
            </a:extLst>
          </p:cNvPr>
          <p:cNvSpPr/>
          <p:nvPr/>
        </p:nvSpPr>
        <p:spPr>
          <a:xfrm>
            <a:off x="1169670" y="4373880"/>
            <a:ext cx="10054590" cy="1592580"/>
          </a:xfrm>
          <a:prstGeom prst="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75165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5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第一部分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自我认知</a:t>
            </a:r>
            <a:endParaRPr lang="zh-CN" altLang="en-US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C46A08-15EA-5CD0-F5B1-C59287E274AB}"/>
              </a:ext>
            </a:extLst>
          </p:cNvPr>
          <p:cNvSpPr txBox="1"/>
          <p:nvPr/>
        </p:nvSpPr>
        <p:spPr>
          <a:xfrm>
            <a:off x="5559238" y="1554747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619DF5"/>
                </a:solidFill>
              </a:rPr>
              <a:t>职业价值观</a:t>
            </a:r>
          </a:p>
        </p:txBody>
      </p:sp>
      <p:pic>
        <p:nvPicPr>
          <p:cNvPr id="3" name="图片 2" descr="桌子上放着笔记本&#10;&#10;中度可信度描述已自动生成">
            <a:extLst>
              <a:ext uri="{FF2B5EF4-FFF2-40B4-BE49-F238E27FC236}">
                <a16:creationId xmlns:a16="http://schemas.microsoft.com/office/drawing/2014/main" id="{0B4A302F-7CEF-02EA-8FDF-7F9D3D2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8" t="8621" r="4700" b="28037"/>
          <a:stretch/>
        </p:blipFill>
        <p:spPr>
          <a:xfrm>
            <a:off x="1169670" y="1554747"/>
            <a:ext cx="4030534" cy="2686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83E4C4-2166-BC7D-1250-A12767276258}"/>
              </a:ext>
            </a:extLst>
          </p:cNvPr>
          <p:cNvSpPr txBox="1"/>
          <p:nvPr/>
        </p:nvSpPr>
        <p:spPr>
          <a:xfrm>
            <a:off x="5505898" y="2287621"/>
            <a:ext cx="6096000" cy="1949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能够体现个人价值观，爱岗敬业。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尽量做到与人和谐，不骄不傲，始终保持本心，不昧良心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电子商务专业知识和能力得以全面运用和施展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能够实现自身价值，同时改善自己及家人生活的质量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能够快乐的工作和快乐的生活。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211242-1860-6EC5-9D2E-9E0D74E40B11}"/>
              </a:ext>
            </a:extLst>
          </p:cNvPr>
          <p:cNvSpPr txBox="1"/>
          <p:nvPr/>
        </p:nvSpPr>
        <p:spPr>
          <a:xfrm>
            <a:off x="4351020" y="4625050"/>
            <a:ext cx="6096000" cy="97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管理型：爱好看书，跑步，唱歌，篮球，上网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对互联网运营方面的知识有浓厚的学习愿望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2464FDC1-875A-FE16-B023-BF86FC5178E1}"/>
              </a:ext>
            </a:extLst>
          </p:cNvPr>
          <p:cNvSpPr/>
          <p:nvPr/>
        </p:nvSpPr>
        <p:spPr>
          <a:xfrm>
            <a:off x="1215390" y="4625050"/>
            <a:ext cx="2838450" cy="1072170"/>
          </a:xfrm>
          <a:prstGeom prst="homePlate">
            <a:avLst>
              <a:gd name="adj" fmla="val 36260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srgbClr val="35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06354B-F7B5-576C-866F-35DD43E534D5}"/>
              </a:ext>
            </a:extLst>
          </p:cNvPr>
          <p:cNvSpPr/>
          <p:nvPr/>
        </p:nvSpPr>
        <p:spPr>
          <a:xfrm>
            <a:off x="1511636" y="4877782"/>
            <a:ext cx="180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619DF5"/>
                </a:solidFill>
                <a:latin typeface="+mn-ea"/>
                <a:cs typeface="+mn-ea"/>
              </a:rPr>
              <a:t>职业兴趣</a:t>
            </a:r>
          </a:p>
        </p:txBody>
      </p:sp>
    </p:spTree>
    <p:extLst>
      <p:ext uri="{BB962C8B-B14F-4D97-AF65-F5344CB8AC3E}">
        <p14:creationId xmlns:p14="http://schemas.microsoft.com/office/powerpoint/2010/main" val="85749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05B81F9-8A82-52C2-A1A6-FEDEA134053F}"/>
              </a:ext>
            </a:extLst>
          </p:cNvPr>
          <p:cNvSpPr txBox="1"/>
          <p:nvPr/>
        </p:nvSpPr>
        <p:spPr>
          <a:xfrm>
            <a:off x="6326358" y="1356079"/>
            <a:ext cx="6096000" cy="116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很强的组织能力和团队协作精神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具有较强的适应能力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纪律性强，工作积极配合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35EBAC-E3D7-7730-379F-2F2C1C84435D}"/>
              </a:ext>
            </a:extLst>
          </p:cNvPr>
          <p:cNvSpPr txBox="1"/>
          <p:nvPr/>
        </p:nvSpPr>
        <p:spPr>
          <a:xfrm>
            <a:off x="6326358" y="3014184"/>
            <a:ext cx="3169921" cy="116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电子商务专业知识扎实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有独特的思考方式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写作方面有特长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8AEFD5-71AD-6A10-6796-E4B5B0C00E96}"/>
              </a:ext>
            </a:extLst>
          </p:cNvPr>
          <p:cNvSpPr txBox="1"/>
          <p:nvPr/>
        </p:nvSpPr>
        <p:spPr>
          <a:xfrm>
            <a:off x="6299202" y="4908509"/>
            <a:ext cx="3335887" cy="79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有较强的沟通能力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具备良好的服务能力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F2985A8-ECCC-C557-1D73-AF503C370AE1}"/>
              </a:ext>
            </a:extLst>
          </p:cNvPr>
          <p:cNvSpPr/>
          <p:nvPr/>
        </p:nvSpPr>
        <p:spPr>
          <a:xfrm>
            <a:off x="2929165" y="2047580"/>
            <a:ext cx="3169921" cy="1447801"/>
          </a:xfrm>
          <a:custGeom>
            <a:avLst/>
            <a:gdLst/>
            <a:ahLst/>
            <a:cxnLst/>
            <a:rect l="0" t="0" r="0" b="0"/>
            <a:pathLst>
              <a:path w="3169921" h="1447801">
                <a:moveTo>
                  <a:pt x="0" y="1447800"/>
                </a:moveTo>
                <a:lnTo>
                  <a:pt x="1412519" y="1447800"/>
                </a:lnTo>
                <a:cubicBezTo>
                  <a:pt x="1514214" y="1447800"/>
                  <a:pt x="1607873" y="1392549"/>
                  <a:pt x="1657062" y="1303542"/>
                </a:cubicBezTo>
                <a:lnTo>
                  <a:pt x="2297719" y="144258"/>
                </a:lnTo>
                <a:cubicBezTo>
                  <a:pt x="2346907" y="55251"/>
                  <a:pt x="2440566" y="0"/>
                  <a:pt x="2542261" y="0"/>
                </a:cubicBezTo>
                <a:lnTo>
                  <a:pt x="3169920" y="0"/>
                </a:lnTo>
              </a:path>
            </a:pathLst>
          </a:custGeom>
          <a:noFill/>
          <a:ln>
            <a:solidFill>
              <a:srgbClr val="619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8ABEAB0-E891-BEA9-3D0D-D28F073BE744}"/>
              </a:ext>
            </a:extLst>
          </p:cNvPr>
          <p:cNvSpPr/>
          <p:nvPr/>
        </p:nvSpPr>
        <p:spPr>
          <a:xfrm flipV="1">
            <a:off x="2929165" y="3734950"/>
            <a:ext cx="3169921" cy="1447801"/>
          </a:xfrm>
          <a:custGeom>
            <a:avLst/>
            <a:gdLst/>
            <a:ahLst/>
            <a:cxnLst/>
            <a:rect l="0" t="0" r="0" b="0"/>
            <a:pathLst>
              <a:path w="3169921" h="1447801">
                <a:moveTo>
                  <a:pt x="0" y="1447800"/>
                </a:moveTo>
                <a:lnTo>
                  <a:pt x="1412519" y="1447800"/>
                </a:lnTo>
                <a:cubicBezTo>
                  <a:pt x="1514214" y="1447800"/>
                  <a:pt x="1607873" y="1392549"/>
                  <a:pt x="1657062" y="1303542"/>
                </a:cubicBezTo>
                <a:lnTo>
                  <a:pt x="2297719" y="144258"/>
                </a:lnTo>
                <a:cubicBezTo>
                  <a:pt x="2346907" y="55251"/>
                  <a:pt x="2440566" y="0"/>
                  <a:pt x="2542261" y="0"/>
                </a:cubicBezTo>
                <a:lnTo>
                  <a:pt x="3169920" y="0"/>
                </a:lnTo>
              </a:path>
            </a:pathLst>
          </a:custGeom>
          <a:noFill/>
          <a:ln>
            <a:solidFill>
              <a:srgbClr val="619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E4B9BC0-89F5-DA2A-9394-ED7A8003C85F}"/>
              </a:ext>
            </a:extLst>
          </p:cNvPr>
          <p:cNvCxnSpPr>
            <a:cxnSpLocks/>
          </p:cNvCxnSpPr>
          <p:nvPr/>
        </p:nvCxnSpPr>
        <p:spPr>
          <a:xfrm>
            <a:off x="2929165" y="3602060"/>
            <a:ext cx="3047337" cy="0"/>
          </a:xfrm>
          <a:prstGeom prst="line">
            <a:avLst/>
          </a:prstGeom>
          <a:noFill/>
          <a:ln>
            <a:solidFill>
              <a:srgbClr val="619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70E06C2-B8EA-0698-E148-2D36DF8D3989}"/>
              </a:ext>
            </a:extLst>
          </p:cNvPr>
          <p:cNvSpPr/>
          <p:nvPr/>
        </p:nvSpPr>
        <p:spPr>
          <a:xfrm>
            <a:off x="5976502" y="1929470"/>
            <a:ext cx="236220" cy="236220"/>
          </a:xfrm>
          <a:prstGeom prst="ellipse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7CAC013-4856-1742-8BC4-4ABEA67FBB94}"/>
              </a:ext>
            </a:extLst>
          </p:cNvPr>
          <p:cNvSpPr/>
          <p:nvPr/>
        </p:nvSpPr>
        <p:spPr>
          <a:xfrm>
            <a:off x="5977654" y="3480529"/>
            <a:ext cx="236220" cy="236220"/>
          </a:xfrm>
          <a:prstGeom prst="ellipse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833FC20-29EA-64D8-08D6-EF66BEAA3D04}"/>
              </a:ext>
            </a:extLst>
          </p:cNvPr>
          <p:cNvSpPr/>
          <p:nvPr/>
        </p:nvSpPr>
        <p:spPr>
          <a:xfrm>
            <a:off x="5976502" y="5046304"/>
            <a:ext cx="236220" cy="236220"/>
          </a:xfrm>
          <a:prstGeom prst="ellipse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75165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6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第一部分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自我认知</a:t>
            </a:r>
            <a:endParaRPr lang="zh-CN" altLang="en-US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FCE3C2-266C-77F5-E085-F72C19282AEA}"/>
              </a:ext>
            </a:extLst>
          </p:cNvPr>
          <p:cNvGrpSpPr/>
          <p:nvPr/>
        </p:nvGrpSpPr>
        <p:grpSpPr>
          <a:xfrm>
            <a:off x="1059412" y="2275037"/>
            <a:ext cx="2743200" cy="2307926"/>
            <a:chOff x="1056096" y="2345817"/>
            <a:chExt cx="2743200" cy="230792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06FE814-4DDC-9C52-D6F1-322BA5365F06}"/>
                </a:ext>
              </a:extLst>
            </p:cNvPr>
            <p:cNvSpPr/>
            <p:nvPr/>
          </p:nvSpPr>
          <p:spPr>
            <a:xfrm>
              <a:off x="1291254" y="2345817"/>
              <a:ext cx="2307926" cy="2307926"/>
            </a:xfrm>
            <a:prstGeom prst="ellipse">
              <a:avLst/>
            </a:prstGeom>
            <a:solidFill>
              <a:srgbClr val="F4745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D37F74-5FA0-18D0-E282-447EF8DE4A04}"/>
                </a:ext>
              </a:extLst>
            </p:cNvPr>
            <p:cNvSpPr txBox="1"/>
            <p:nvPr/>
          </p:nvSpPr>
          <p:spPr>
            <a:xfrm>
              <a:off x="1056096" y="2863977"/>
              <a:ext cx="27432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</a:rPr>
                <a:t>胜任</a:t>
              </a:r>
              <a:endParaRPr lang="en-US" altLang="zh-CN" sz="40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4000" dirty="0">
                  <a:solidFill>
                    <a:schemeClr val="bg1"/>
                  </a:solidFill>
                </a:rPr>
                <a:t>能力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3A073EF-700F-B58E-95C2-8735A71CC1D6}"/>
              </a:ext>
            </a:extLst>
          </p:cNvPr>
          <p:cNvSpPr/>
          <p:nvPr/>
        </p:nvSpPr>
        <p:spPr>
          <a:xfrm>
            <a:off x="977548" y="4767252"/>
            <a:ext cx="2825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学习能力</a:t>
            </a:r>
            <a:r>
              <a:rPr lang="en-US" altLang="zh-CN" sz="24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+</a:t>
            </a:r>
            <a:r>
              <a:rPr lang="zh-CN" altLang="en-US" sz="24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工作能力</a:t>
            </a:r>
          </a:p>
          <a:p>
            <a:pPr algn="ctr"/>
            <a:r>
              <a:rPr lang="zh-CN" altLang="en-US" sz="2400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比较强</a:t>
            </a:r>
          </a:p>
        </p:txBody>
      </p:sp>
      <p:pic>
        <p:nvPicPr>
          <p:cNvPr id="40" name="图片 39" descr="桌子上放着笔记本电脑前的人&#10;&#10;描述已自动生成">
            <a:extLst>
              <a:ext uri="{FF2B5EF4-FFF2-40B4-BE49-F238E27FC236}">
                <a16:creationId xmlns:a16="http://schemas.microsoft.com/office/drawing/2014/main" id="{2F08E302-A5AC-048C-5E7B-B0E33C4F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3"/>
          <a:stretch>
            <a:fillRect/>
          </a:stretch>
        </p:blipFill>
        <p:spPr>
          <a:xfrm>
            <a:off x="9869972" y="1327488"/>
            <a:ext cx="1641870" cy="923552"/>
          </a:xfrm>
          <a:prstGeom prst="rect">
            <a:avLst/>
          </a:prstGeom>
        </p:spPr>
      </p:pic>
      <p:pic>
        <p:nvPicPr>
          <p:cNvPr id="42" name="图片 41" descr="桌子上放着笔记本电脑的键盘上&#10;&#10;描述已自动生成">
            <a:extLst>
              <a:ext uri="{FF2B5EF4-FFF2-40B4-BE49-F238E27FC236}">
                <a16:creationId xmlns:a16="http://schemas.microsoft.com/office/drawing/2014/main" id="{3A6867B3-2A22-A058-583F-3434EF5B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9869972" y="3235255"/>
            <a:ext cx="1641870" cy="923552"/>
          </a:xfrm>
          <a:prstGeom prst="rect">
            <a:avLst/>
          </a:prstGeom>
        </p:spPr>
      </p:pic>
      <p:pic>
        <p:nvPicPr>
          <p:cNvPr id="44" name="图片 43" descr="人躺在桌子上&#10;&#10;低可信度描述已自动生成">
            <a:extLst>
              <a:ext uri="{FF2B5EF4-FFF2-40B4-BE49-F238E27FC236}">
                <a16:creationId xmlns:a16="http://schemas.microsoft.com/office/drawing/2014/main" id="{CE3BA756-5210-D8EA-F674-9E516FF07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9869972" y="5143021"/>
            <a:ext cx="1641870" cy="9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93D2A4BD-FD1A-4AC2-5A6B-0A318D8D2FFE}"/>
              </a:ext>
            </a:extLst>
          </p:cNvPr>
          <p:cNvSpPr/>
          <p:nvPr/>
        </p:nvSpPr>
        <p:spPr>
          <a:xfrm>
            <a:off x="1550670" y="1717394"/>
            <a:ext cx="1924050" cy="7902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9C80F-2607-48D4-0A5E-46E12F85FE79}"/>
              </a:ext>
            </a:extLst>
          </p:cNvPr>
          <p:cNvGrpSpPr/>
          <p:nvPr/>
        </p:nvGrpSpPr>
        <p:grpSpPr>
          <a:xfrm>
            <a:off x="526587" y="6022955"/>
            <a:ext cx="476248" cy="461665"/>
            <a:chOff x="678180" y="426720"/>
            <a:chExt cx="841094" cy="815340"/>
          </a:xfrm>
          <a:solidFill>
            <a:srgbClr val="619DF5"/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BE997D4-9F0A-7D36-A745-3C57FCA0F74A}"/>
                </a:ext>
              </a:extLst>
            </p:cNvPr>
            <p:cNvSpPr/>
            <p:nvPr/>
          </p:nvSpPr>
          <p:spPr>
            <a:xfrm>
              <a:off x="692402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47F8BE4-D1A3-F0C7-5D87-FC3FD5C9971C}"/>
                </a:ext>
              </a:extLst>
            </p:cNvPr>
            <p:cNvSpPr/>
            <p:nvPr/>
          </p:nvSpPr>
          <p:spPr>
            <a:xfrm>
              <a:off x="1037276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894FC-A524-2EF5-489C-CE8E3435575D}"/>
                </a:ext>
              </a:extLst>
            </p:cNvPr>
            <p:cNvSpPr/>
            <p:nvPr/>
          </p:nvSpPr>
          <p:spPr>
            <a:xfrm>
              <a:off x="1382150" y="426720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DC088F0-BBA8-DD3A-E398-BB8874784DC1}"/>
                </a:ext>
              </a:extLst>
            </p:cNvPr>
            <p:cNvSpPr/>
            <p:nvPr/>
          </p:nvSpPr>
          <p:spPr>
            <a:xfrm>
              <a:off x="685291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6258E1-35F0-2349-968F-7545F2A04C4A}"/>
                </a:ext>
              </a:extLst>
            </p:cNvPr>
            <p:cNvSpPr/>
            <p:nvPr/>
          </p:nvSpPr>
          <p:spPr>
            <a:xfrm>
              <a:off x="1030165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C9A511F-C858-A0ED-F3C6-0BF9FC42C753}"/>
                </a:ext>
              </a:extLst>
            </p:cNvPr>
            <p:cNvSpPr/>
            <p:nvPr/>
          </p:nvSpPr>
          <p:spPr>
            <a:xfrm>
              <a:off x="1375039" y="765828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23E26C8-42EF-5586-6622-F252E46D6EEB}"/>
                </a:ext>
              </a:extLst>
            </p:cNvPr>
            <p:cNvSpPr/>
            <p:nvPr/>
          </p:nvSpPr>
          <p:spPr>
            <a:xfrm>
              <a:off x="678180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171001-03F2-BBB9-8153-CFF9C6F4913A}"/>
                </a:ext>
              </a:extLst>
            </p:cNvPr>
            <p:cNvSpPr/>
            <p:nvPr/>
          </p:nvSpPr>
          <p:spPr>
            <a:xfrm>
              <a:off x="1023054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ACC0D60-52B6-56BF-BA7A-E39D96A41E27}"/>
                </a:ext>
              </a:extLst>
            </p:cNvPr>
            <p:cNvSpPr/>
            <p:nvPr/>
          </p:nvSpPr>
          <p:spPr>
            <a:xfrm>
              <a:off x="1367928" y="1104936"/>
              <a:ext cx="137124" cy="137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E52A968-E0CB-DBCE-992D-5F5CDB4CB221}"/>
              </a:ext>
            </a:extLst>
          </p:cNvPr>
          <p:cNvSpPr/>
          <p:nvPr/>
        </p:nvSpPr>
        <p:spPr>
          <a:xfrm>
            <a:off x="1724999" y="4005509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prstClr val="black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职业认知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A0011C-4211-9EAE-7AE1-A5DF1F558723}"/>
              </a:ext>
            </a:extLst>
          </p:cNvPr>
          <p:cNvSpPr/>
          <p:nvPr/>
        </p:nvSpPr>
        <p:spPr>
          <a:xfrm>
            <a:off x="1724999" y="2319593"/>
            <a:ext cx="1861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02</a:t>
            </a: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5BD6BB8A-EE06-9BD0-34AD-005EE00D1E56}"/>
              </a:ext>
            </a:extLst>
          </p:cNvPr>
          <p:cNvSpPr/>
          <p:nvPr/>
        </p:nvSpPr>
        <p:spPr>
          <a:xfrm flipV="1">
            <a:off x="1582757" y="1717395"/>
            <a:ext cx="1861407" cy="400110"/>
          </a:xfrm>
          <a:prstGeom prst="round2SameRect">
            <a:avLst/>
          </a:prstGeom>
          <a:solidFill>
            <a:srgbClr val="619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441194-A466-4BC0-1952-D548AC02EB67}"/>
              </a:ext>
            </a:extLst>
          </p:cNvPr>
          <p:cNvSpPr/>
          <p:nvPr/>
        </p:nvSpPr>
        <p:spPr>
          <a:xfrm>
            <a:off x="1908167" y="1717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第二部分</a:t>
            </a:r>
            <a:endParaRPr lang="en-US" altLang="zh-CN" sz="20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840D4F89-8425-7211-D559-0E5133EC6BD3}"/>
              </a:ext>
            </a:extLst>
          </p:cNvPr>
          <p:cNvSpPr txBox="1">
            <a:spLocks/>
          </p:cNvSpPr>
          <p:nvPr/>
        </p:nvSpPr>
        <p:spPr>
          <a:xfrm>
            <a:off x="11318003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7</a:t>
            </a:fld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7302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984F4F0-A3B5-3C03-D079-D35939623E92}"/>
              </a:ext>
            </a:extLst>
          </p:cNvPr>
          <p:cNvGrpSpPr/>
          <p:nvPr/>
        </p:nvGrpSpPr>
        <p:grpSpPr>
          <a:xfrm rot="2700000">
            <a:off x="3389125" y="920245"/>
            <a:ext cx="5413750" cy="5413750"/>
            <a:chOff x="3389124" y="722124"/>
            <a:chExt cx="5413750" cy="5413750"/>
          </a:xfrm>
        </p:grpSpPr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D0EF9AC8-02F8-4372-56F8-8FB8B8FE26B8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DCE9F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空心弧 11">
              <a:extLst>
                <a:ext uri="{FF2B5EF4-FFF2-40B4-BE49-F238E27FC236}">
                  <a16:creationId xmlns:a16="http://schemas.microsoft.com/office/drawing/2014/main" id="{26EB5323-063E-C0E3-254E-11FF75B5A80A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DCE9F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AB225038-D1CE-72A7-CE73-E668C8D2FBB7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DCE9F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000BDFC1-A6A1-ACD4-E7D1-01B394D019EA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DCE9F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35BB25D-7C71-4FAB-6740-213663B9ED95}"/>
                </a:ext>
              </a:extLst>
            </p:cNvPr>
            <p:cNvSpPr/>
            <p:nvPr/>
          </p:nvSpPr>
          <p:spPr>
            <a:xfrm>
              <a:off x="5136554" y="2469554"/>
              <a:ext cx="1918890" cy="1918890"/>
            </a:xfrm>
            <a:custGeom>
              <a:avLst/>
              <a:gdLst>
                <a:gd name="connsiteX0" fmla="*/ 0 w 1918890"/>
                <a:gd name="connsiteY0" fmla="*/ 959445 h 1918890"/>
                <a:gd name="connsiteX1" fmla="*/ 959445 w 1918890"/>
                <a:gd name="connsiteY1" fmla="*/ 0 h 1918890"/>
                <a:gd name="connsiteX2" fmla="*/ 1918890 w 1918890"/>
                <a:gd name="connsiteY2" fmla="*/ 959445 h 1918890"/>
                <a:gd name="connsiteX3" fmla="*/ 959445 w 1918890"/>
                <a:gd name="connsiteY3" fmla="*/ 1918890 h 1918890"/>
                <a:gd name="connsiteX4" fmla="*/ 0 w 1918890"/>
                <a:gd name="connsiteY4" fmla="*/ 959445 h 19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890" h="1918890">
                  <a:moveTo>
                    <a:pt x="0" y="959445"/>
                  </a:moveTo>
                  <a:cubicBezTo>
                    <a:pt x="0" y="429558"/>
                    <a:pt x="429558" y="0"/>
                    <a:pt x="959445" y="0"/>
                  </a:cubicBezTo>
                  <a:cubicBezTo>
                    <a:pt x="1489332" y="0"/>
                    <a:pt x="1918890" y="429558"/>
                    <a:pt x="1918890" y="959445"/>
                  </a:cubicBezTo>
                  <a:cubicBezTo>
                    <a:pt x="1918890" y="1489332"/>
                    <a:pt x="1489332" y="1918890"/>
                    <a:pt x="959445" y="1918890"/>
                  </a:cubicBezTo>
                  <a:cubicBezTo>
                    <a:pt x="429558" y="1918890"/>
                    <a:pt x="0" y="1489332"/>
                    <a:pt x="0" y="959445"/>
                  </a:cubicBezTo>
                  <a:close/>
                </a:path>
              </a:pathLst>
            </a:custGeom>
            <a:solidFill>
              <a:srgbClr val="35538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3085" tIns="333085" rIns="333085" bIns="33308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100" kern="12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358E058-6934-23B6-DE6A-B74452D35263}"/>
                </a:ext>
              </a:extLst>
            </p:cNvPr>
            <p:cNvSpPr/>
            <p:nvPr/>
          </p:nvSpPr>
          <p:spPr>
            <a:xfrm>
              <a:off x="5424388" y="722124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rgbClr val="619DF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DE3DCB5-57C0-09C7-4B4A-286C092B2BEF}"/>
                </a:ext>
              </a:extLst>
            </p:cNvPr>
            <p:cNvSpPr/>
            <p:nvPr/>
          </p:nvSpPr>
          <p:spPr>
            <a:xfrm>
              <a:off x="7459651" y="2757387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rgbClr val="619DF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D2C557C-85DD-D970-12F4-D870E67CF888}"/>
                </a:ext>
              </a:extLst>
            </p:cNvPr>
            <p:cNvSpPr/>
            <p:nvPr/>
          </p:nvSpPr>
          <p:spPr>
            <a:xfrm>
              <a:off x="5424388" y="4792651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rgbClr val="619DF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7AB528D-597C-60E6-BC32-F0ECC89FA014}"/>
                </a:ext>
              </a:extLst>
            </p:cNvPr>
            <p:cNvSpPr/>
            <p:nvPr/>
          </p:nvSpPr>
          <p:spPr>
            <a:xfrm>
              <a:off x="3389124" y="2757387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rgbClr val="619DF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</p:grp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75165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8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第二部分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职业认知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D31732-700A-C730-591C-20022F3E1A27}"/>
              </a:ext>
            </a:extLst>
          </p:cNvPr>
          <p:cNvSpPr txBox="1"/>
          <p:nvPr/>
        </p:nvSpPr>
        <p:spPr>
          <a:xfrm>
            <a:off x="4678680" y="3194545"/>
            <a:ext cx="2834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外部环境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4135CFC-A212-AD6C-0CB9-A469A31EB4EF}"/>
              </a:ext>
            </a:extLst>
          </p:cNvPr>
          <p:cNvSpPr/>
          <p:nvPr/>
        </p:nvSpPr>
        <p:spPr>
          <a:xfrm>
            <a:off x="1071785" y="2811132"/>
            <a:ext cx="248939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自由宽松的家庭氛围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A59D05-0645-DD59-99C4-C7ECC12F6E0A}"/>
              </a:ext>
            </a:extLst>
          </p:cNvPr>
          <p:cNvSpPr/>
          <p:nvPr/>
        </p:nvSpPr>
        <p:spPr>
          <a:xfrm>
            <a:off x="1071785" y="2081790"/>
            <a:ext cx="202653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父母比较支持</a:t>
            </a:r>
            <a:endParaRPr lang="en-US" altLang="zh-CN" sz="1500" dirty="0"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AACB44-0A5A-A69D-8BF8-74D4148C1062}"/>
              </a:ext>
            </a:extLst>
          </p:cNvPr>
          <p:cNvSpPr/>
          <p:nvPr/>
        </p:nvSpPr>
        <p:spPr>
          <a:xfrm>
            <a:off x="1071785" y="2451914"/>
            <a:ext cx="2227289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独立自主的性格</a:t>
            </a:r>
            <a:endParaRPr lang="en-US" altLang="zh-CN" sz="1500" dirty="0"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301496-8D92-0ADE-116D-1C854ECBFA37}"/>
              </a:ext>
            </a:extLst>
          </p:cNvPr>
          <p:cNvSpPr/>
          <p:nvPr/>
        </p:nvSpPr>
        <p:spPr>
          <a:xfrm>
            <a:off x="1071785" y="1556133"/>
            <a:ext cx="2031325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家庭环境分析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253F84-5D9C-1EB4-50C4-8270D2B5AD78}"/>
              </a:ext>
            </a:extLst>
          </p:cNvPr>
          <p:cNvSpPr/>
          <p:nvPr/>
        </p:nvSpPr>
        <p:spPr>
          <a:xfrm>
            <a:off x="8346772" y="2071068"/>
            <a:ext cx="208903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本科层次的学校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17D50A9-C754-6B1E-DBA2-FB215153FA85}"/>
              </a:ext>
            </a:extLst>
          </p:cNvPr>
          <p:cNvSpPr/>
          <p:nvPr/>
        </p:nvSpPr>
        <p:spPr>
          <a:xfrm>
            <a:off x="8346772" y="2392631"/>
            <a:ext cx="2648358" cy="67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师资力量雄厚，教学经验丰富，教学质量优良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63BD913-AF03-76D1-E8C0-BDAB5774FF6C}"/>
              </a:ext>
            </a:extLst>
          </p:cNvPr>
          <p:cNvSpPr/>
          <p:nvPr/>
        </p:nvSpPr>
        <p:spPr>
          <a:xfrm>
            <a:off x="8346772" y="3034282"/>
            <a:ext cx="3626825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学院社会声誉好，就业率高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F559FF-54BF-B528-3F88-5C94A35391DC}"/>
              </a:ext>
            </a:extLst>
          </p:cNvPr>
          <p:cNvSpPr/>
          <p:nvPr/>
        </p:nvSpPr>
        <p:spPr>
          <a:xfrm>
            <a:off x="8346772" y="1600986"/>
            <a:ext cx="2031325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学校环境分析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9639D2-3207-C599-6240-E9ADF024CC74}"/>
              </a:ext>
            </a:extLst>
          </p:cNvPr>
          <p:cNvSpPr/>
          <p:nvPr/>
        </p:nvSpPr>
        <p:spPr>
          <a:xfrm>
            <a:off x="1071785" y="4347580"/>
            <a:ext cx="2586805" cy="67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中国飞速发展，整体就业环境良好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28F6EC0-8AC9-9330-32F0-1DA30D851A09}"/>
              </a:ext>
            </a:extLst>
          </p:cNvPr>
          <p:cNvSpPr/>
          <p:nvPr/>
        </p:nvSpPr>
        <p:spPr>
          <a:xfrm>
            <a:off x="1071785" y="5048926"/>
            <a:ext cx="2523212" cy="67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中国的电子商务学科发展较晚，急需大量人才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4EEC3D0-5D58-1CE6-50AA-5B435F84447F}"/>
              </a:ext>
            </a:extLst>
          </p:cNvPr>
          <p:cNvSpPr/>
          <p:nvPr/>
        </p:nvSpPr>
        <p:spPr>
          <a:xfrm>
            <a:off x="1071785" y="3778305"/>
            <a:ext cx="2031325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社会环境分析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7275FE3-91E4-A0FC-C069-8B2619C67826}"/>
              </a:ext>
            </a:extLst>
          </p:cNvPr>
          <p:cNvSpPr/>
          <p:nvPr/>
        </p:nvSpPr>
        <p:spPr>
          <a:xfrm>
            <a:off x="8285488" y="3895678"/>
            <a:ext cx="2031325" cy="543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+mn-lt"/>
              </a:rPr>
              <a:t>职业环境分析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624EC2E-38FC-C5A0-8EA0-76989345BCBF}"/>
              </a:ext>
            </a:extLst>
          </p:cNvPr>
          <p:cNvSpPr/>
          <p:nvPr/>
        </p:nvSpPr>
        <p:spPr>
          <a:xfrm>
            <a:off x="8299287" y="4386866"/>
            <a:ext cx="375615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经济的繁荣发展互联网行业不断发展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BF4E2FF-2D88-76D2-F6EC-071CA9DEB97F}"/>
              </a:ext>
            </a:extLst>
          </p:cNvPr>
          <p:cNvSpPr/>
          <p:nvPr/>
        </p:nvSpPr>
        <p:spPr>
          <a:xfrm>
            <a:off x="8299287" y="4725865"/>
            <a:ext cx="375615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阿里巴巴，腾讯等互联网巨头公司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4445AA2-8485-0EE4-5AFC-A525D6E9E327}"/>
              </a:ext>
            </a:extLst>
          </p:cNvPr>
          <p:cNvSpPr/>
          <p:nvPr/>
        </p:nvSpPr>
        <p:spPr>
          <a:xfrm>
            <a:off x="8299287" y="5060760"/>
            <a:ext cx="314060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衍生出了大量的互联网小公司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0364B9F-4DA9-FEFA-8F2D-52E3F8757A0B}"/>
              </a:ext>
            </a:extLst>
          </p:cNvPr>
          <p:cNvSpPr/>
          <p:nvPr/>
        </p:nvSpPr>
        <p:spPr>
          <a:xfrm>
            <a:off x="8299287" y="5399760"/>
            <a:ext cx="3550972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开网店，做直播是近两年比较火的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9E86A11-618F-FD75-1250-85BAE863F06F}"/>
              </a:ext>
            </a:extLst>
          </p:cNvPr>
          <p:cNvGrpSpPr/>
          <p:nvPr/>
        </p:nvGrpSpPr>
        <p:grpSpPr>
          <a:xfrm>
            <a:off x="7285910" y="1809966"/>
            <a:ext cx="498475" cy="635000"/>
            <a:chOff x="9331961" y="12700"/>
            <a:chExt cx="498475" cy="635000"/>
          </a:xfrm>
        </p:grpSpPr>
        <p:sp>
          <p:nvSpPr>
            <p:cNvPr id="52" name="Freeform 151">
              <a:extLst>
                <a:ext uri="{FF2B5EF4-FFF2-40B4-BE49-F238E27FC236}">
                  <a16:creationId xmlns:a16="http://schemas.microsoft.com/office/drawing/2014/main" id="{1D285218-36B5-823F-DC15-AC8A19F1D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798" y="155575"/>
              <a:ext cx="49213" cy="409575"/>
            </a:xfrm>
            <a:custGeom>
              <a:avLst/>
              <a:gdLst>
                <a:gd name="T0" fmla="*/ 31 w 31"/>
                <a:gd name="T1" fmla="*/ 0 h 258"/>
                <a:gd name="T2" fmla="*/ 0 w 31"/>
                <a:gd name="T3" fmla="*/ 0 h 258"/>
                <a:gd name="T4" fmla="*/ 0 w 31"/>
                <a:gd name="T5" fmla="*/ 258 h 258"/>
                <a:gd name="T6" fmla="*/ 31 w 31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58">
                  <a:moveTo>
                    <a:pt x="31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1" y="258"/>
                  </a:ln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3" name="Line 152">
              <a:extLst>
                <a:ext uri="{FF2B5EF4-FFF2-40B4-BE49-F238E27FC236}">
                  <a16:creationId xmlns:a16="http://schemas.microsoft.com/office/drawing/2014/main" id="{86C91F0C-04EB-F145-B71E-7D2CBED7C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36761" y="361950"/>
              <a:ext cx="95250" cy="0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4" name="Oval 153">
              <a:extLst>
                <a:ext uri="{FF2B5EF4-FFF2-40B4-BE49-F238E27FC236}">
                  <a16:creationId xmlns:a16="http://schemas.microsoft.com/office/drawing/2014/main" id="{A311CCA4-030C-110D-48A4-34122500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3448" y="142875"/>
              <a:ext cx="26988" cy="26988"/>
            </a:xfrm>
            <a:prstGeom prst="ellipse">
              <a:avLst/>
            </a:prstGeom>
            <a:solidFill>
              <a:srgbClr val="475257"/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5" name="Oval 154">
              <a:extLst>
                <a:ext uri="{FF2B5EF4-FFF2-40B4-BE49-F238E27FC236}">
                  <a16:creationId xmlns:a16="http://schemas.microsoft.com/office/drawing/2014/main" id="{A0AF5DFB-A793-1518-4352-052388CAD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3448" y="347663"/>
              <a:ext cx="26988" cy="25400"/>
            </a:xfrm>
            <a:prstGeom prst="ellipse">
              <a:avLst/>
            </a:prstGeom>
            <a:solidFill>
              <a:srgbClr val="475257"/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6" name="Oval 155">
              <a:extLst>
                <a:ext uri="{FF2B5EF4-FFF2-40B4-BE49-F238E27FC236}">
                  <a16:creationId xmlns:a16="http://schemas.microsoft.com/office/drawing/2014/main" id="{A0008E7A-4DCF-F24A-CFE3-8421875D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3448" y="550863"/>
              <a:ext cx="26988" cy="26988"/>
            </a:xfrm>
            <a:prstGeom prst="ellipse">
              <a:avLst/>
            </a:prstGeom>
            <a:solidFill>
              <a:srgbClr val="475257"/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7" name="Line 156">
              <a:extLst>
                <a:ext uri="{FF2B5EF4-FFF2-40B4-BE49-F238E27FC236}">
                  <a16:creationId xmlns:a16="http://schemas.microsoft.com/office/drawing/2014/main" id="{9A1E147D-E9C9-7E80-08BA-4CEBB41A6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241300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8" name="Line 157">
              <a:extLst>
                <a:ext uri="{FF2B5EF4-FFF2-40B4-BE49-F238E27FC236}">
                  <a16:creationId xmlns:a16="http://schemas.microsoft.com/office/drawing/2014/main" id="{FDA040BC-2ACD-DDDD-B49C-6DDFB3210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306388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59" name="Line 158">
              <a:extLst>
                <a:ext uri="{FF2B5EF4-FFF2-40B4-BE49-F238E27FC236}">
                  <a16:creationId xmlns:a16="http://schemas.microsoft.com/office/drawing/2014/main" id="{0C6B25CA-7A68-3875-AC70-3A637D9F2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373063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0" name="Line 159">
              <a:extLst>
                <a:ext uri="{FF2B5EF4-FFF2-40B4-BE49-F238E27FC236}">
                  <a16:creationId xmlns:a16="http://schemas.microsoft.com/office/drawing/2014/main" id="{C6945BDA-1592-FD70-E23B-F9880F075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504825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1" name="Line 160">
              <a:extLst>
                <a:ext uri="{FF2B5EF4-FFF2-40B4-BE49-F238E27FC236}">
                  <a16:creationId xmlns:a16="http://schemas.microsoft.com/office/drawing/2014/main" id="{13400B52-843D-0CDB-8116-BF4440DE2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569913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2" name="Line 161">
              <a:extLst>
                <a:ext uri="{FF2B5EF4-FFF2-40B4-BE49-F238E27FC236}">
                  <a16:creationId xmlns:a16="http://schemas.microsoft.com/office/drawing/2014/main" id="{9CECDBA1-6777-B9AF-ED98-130E80A32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438150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3" name="Line 162">
              <a:extLst>
                <a:ext uri="{FF2B5EF4-FFF2-40B4-BE49-F238E27FC236}">
                  <a16:creationId xmlns:a16="http://schemas.microsoft.com/office/drawing/2014/main" id="{172B06B3-1759-72AD-A10B-7BED9429C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1173" y="636588"/>
              <a:ext cx="133350" cy="0"/>
            </a:xfrm>
            <a:prstGeom prst="line">
              <a:avLst/>
            </a:pr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4" name="Line 163">
              <a:extLst>
                <a:ext uri="{FF2B5EF4-FFF2-40B4-BE49-F238E27FC236}">
                  <a16:creationId xmlns:a16="http://schemas.microsoft.com/office/drawing/2014/main" id="{04E3BE2E-9AA3-206D-3A32-E073D0499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7848" y="12700"/>
              <a:ext cx="0" cy="53975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5" name="Freeform 164">
              <a:extLst>
                <a:ext uri="{FF2B5EF4-FFF2-40B4-BE49-F238E27FC236}">
                  <a16:creationId xmlns:a16="http://schemas.microsoft.com/office/drawing/2014/main" id="{31A9CC36-88FC-F608-0BE5-BA912778B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961" y="174625"/>
              <a:ext cx="231775" cy="473075"/>
            </a:xfrm>
            <a:custGeom>
              <a:avLst/>
              <a:gdLst>
                <a:gd name="T0" fmla="*/ 0 w 146"/>
                <a:gd name="T1" fmla="*/ 298 h 298"/>
                <a:gd name="T2" fmla="*/ 0 w 146"/>
                <a:gd name="T3" fmla="*/ 0 h 298"/>
                <a:gd name="T4" fmla="*/ 146 w 146"/>
                <a:gd name="T5" fmla="*/ 0 h 298"/>
                <a:gd name="T6" fmla="*/ 146 w 146"/>
                <a:gd name="T7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98">
                  <a:moveTo>
                    <a:pt x="0" y="298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298"/>
                  </a:ln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6" name="Freeform 165">
              <a:extLst>
                <a:ext uri="{FF2B5EF4-FFF2-40B4-BE49-F238E27FC236}">
                  <a16:creationId xmlns:a16="http://schemas.microsoft.com/office/drawing/2014/main" id="{AA6BF413-8F67-1D5B-1E9A-BCBC39EE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823" y="117475"/>
              <a:ext cx="147638" cy="55563"/>
            </a:xfrm>
            <a:custGeom>
              <a:avLst/>
              <a:gdLst>
                <a:gd name="T0" fmla="*/ 0 w 93"/>
                <a:gd name="T1" fmla="*/ 35 h 35"/>
                <a:gd name="T2" fmla="*/ 0 w 93"/>
                <a:gd name="T3" fmla="*/ 0 h 35"/>
                <a:gd name="T4" fmla="*/ 93 w 93"/>
                <a:gd name="T5" fmla="*/ 0 h 35"/>
                <a:gd name="T6" fmla="*/ 93 w 93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5">
                  <a:moveTo>
                    <a:pt x="0" y="35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35"/>
                  </a:ln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67" name="Freeform 166">
              <a:extLst>
                <a:ext uri="{FF2B5EF4-FFF2-40B4-BE49-F238E27FC236}">
                  <a16:creationId xmlns:a16="http://schemas.microsoft.com/office/drawing/2014/main" id="{85738443-6F8A-AA16-1731-A7CFFED69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573" y="68263"/>
              <a:ext cx="82550" cy="49213"/>
            </a:xfrm>
            <a:custGeom>
              <a:avLst/>
              <a:gdLst>
                <a:gd name="T0" fmla="*/ 0 w 52"/>
                <a:gd name="T1" fmla="*/ 0 h 31"/>
                <a:gd name="T2" fmla="*/ 52 w 52"/>
                <a:gd name="T3" fmla="*/ 0 h 31"/>
                <a:gd name="T4" fmla="*/ 52 w 5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31">
                  <a:moveTo>
                    <a:pt x="0" y="0"/>
                  </a:moveTo>
                  <a:lnTo>
                    <a:pt x="52" y="0"/>
                  </a:lnTo>
                  <a:lnTo>
                    <a:pt x="52" y="31"/>
                  </a:ln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FFF130A-BB86-DB4A-7499-F3DCD0E56678}"/>
              </a:ext>
            </a:extLst>
          </p:cNvPr>
          <p:cNvGrpSpPr/>
          <p:nvPr/>
        </p:nvGrpSpPr>
        <p:grpSpPr>
          <a:xfrm>
            <a:off x="7314054" y="4808220"/>
            <a:ext cx="629357" cy="434128"/>
            <a:chOff x="6731001" y="5086350"/>
            <a:chExt cx="388938" cy="268288"/>
          </a:xfrm>
        </p:grpSpPr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403C8B6A-51B3-BA06-6ECD-FE990B565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1" y="5086350"/>
              <a:ext cx="320675" cy="268288"/>
            </a:xfrm>
            <a:custGeom>
              <a:avLst/>
              <a:gdLst>
                <a:gd name="T0" fmla="*/ 0 w 199"/>
                <a:gd name="T1" fmla="*/ 166 h 166"/>
                <a:gd name="T2" fmla="*/ 0 w 199"/>
                <a:gd name="T3" fmla="*/ 12 h 166"/>
                <a:gd name="T4" fmla="*/ 12 w 199"/>
                <a:gd name="T5" fmla="*/ 0 h 166"/>
                <a:gd name="T6" fmla="*/ 70 w 199"/>
                <a:gd name="T7" fmla="*/ 0 h 166"/>
                <a:gd name="T8" fmla="*/ 89 w 199"/>
                <a:gd name="T9" fmla="*/ 26 h 166"/>
                <a:gd name="T10" fmla="*/ 199 w 199"/>
                <a:gd name="T11" fmla="*/ 2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66">
                  <a:moveTo>
                    <a:pt x="0" y="166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199" y="26"/>
                    <a:pt x="199" y="26"/>
                    <a:pt x="199" y="26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1" name="Freeform 188">
              <a:extLst>
                <a:ext uri="{FF2B5EF4-FFF2-40B4-BE49-F238E27FC236}">
                  <a16:creationId xmlns:a16="http://schemas.microsoft.com/office/drawing/2014/main" id="{83F58EB3-B8C3-3922-E6EA-EB2C424F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1" y="5180013"/>
              <a:ext cx="388938" cy="174625"/>
            </a:xfrm>
            <a:custGeom>
              <a:avLst/>
              <a:gdLst>
                <a:gd name="T0" fmla="*/ 198 w 245"/>
                <a:gd name="T1" fmla="*/ 110 h 110"/>
                <a:gd name="T2" fmla="*/ 0 w 245"/>
                <a:gd name="T3" fmla="*/ 110 h 110"/>
                <a:gd name="T4" fmla="*/ 46 w 245"/>
                <a:gd name="T5" fmla="*/ 0 h 110"/>
                <a:gd name="T6" fmla="*/ 245 w 245"/>
                <a:gd name="T7" fmla="*/ 0 h 110"/>
                <a:gd name="T8" fmla="*/ 198 w 24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0">
                  <a:moveTo>
                    <a:pt x="198" y="110"/>
                  </a:moveTo>
                  <a:lnTo>
                    <a:pt x="0" y="110"/>
                  </a:lnTo>
                  <a:lnTo>
                    <a:pt x="46" y="0"/>
                  </a:lnTo>
                  <a:lnTo>
                    <a:pt x="245" y="0"/>
                  </a:lnTo>
                  <a:lnTo>
                    <a:pt x="198" y="11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BA29DD1-24EF-2368-1F14-5E49CE776D4B}"/>
              </a:ext>
            </a:extLst>
          </p:cNvPr>
          <p:cNvGrpSpPr/>
          <p:nvPr/>
        </p:nvGrpSpPr>
        <p:grpSpPr>
          <a:xfrm>
            <a:off x="4338203" y="1876641"/>
            <a:ext cx="548795" cy="535243"/>
            <a:chOff x="8382001" y="28576"/>
            <a:chExt cx="385763" cy="376237"/>
          </a:xfrm>
        </p:grpSpPr>
        <p:sp>
          <p:nvSpPr>
            <p:cNvPr id="73" name="Freeform 221">
              <a:extLst>
                <a:ext uri="{FF2B5EF4-FFF2-40B4-BE49-F238E27FC236}">
                  <a16:creationId xmlns:a16="http://schemas.microsoft.com/office/drawing/2014/main" id="{C97E3F88-A421-F2BB-64D8-9FC881FF2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1" y="201613"/>
              <a:ext cx="360363" cy="203200"/>
            </a:xfrm>
            <a:custGeom>
              <a:avLst/>
              <a:gdLst>
                <a:gd name="T0" fmla="*/ 227 w 227"/>
                <a:gd name="T1" fmla="*/ 27 h 128"/>
                <a:gd name="T2" fmla="*/ 227 w 227"/>
                <a:gd name="T3" fmla="*/ 128 h 128"/>
                <a:gd name="T4" fmla="*/ 0 w 227"/>
                <a:gd name="T5" fmla="*/ 128 h 128"/>
                <a:gd name="T6" fmla="*/ 0 w 227"/>
                <a:gd name="T7" fmla="*/ 0 h 128"/>
                <a:gd name="T8" fmla="*/ 142 w 227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28">
                  <a:moveTo>
                    <a:pt x="227" y="27"/>
                  </a:moveTo>
                  <a:lnTo>
                    <a:pt x="227" y="128"/>
                  </a:lnTo>
                  <a:lnTo>
                    <a:pt x="0" y="128"/>
                  </a:lnTo>
                  <a:lnTo>
                    <a:pt x="0" y="0"/>
                  </a:lnTo>
                  <a:lnTo>
                    <a:pt x="142" y="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4" name="Line 222">
              <a:extLst>
                <a:ext uri="{FF2B5EF4-FFF2-40B4-BE49-F238E27FC236}">
                  <a16:creationId xmlns:a16="http://schemas.microsoft.com/office/drawing/2014/main" id="{D048ACAD-40A0-6BF6-FD23-3B991F4FA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2801" y="255588"/>
              <a:ext cx="134938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5" name="Line 223">
              <a:extLst>
                <a:ext uri="{FF2B5EF4-FFF2-40B4-BE49-F238E27FC236}">
                  <a16:creationId xmlns:a16="http://schemas.microsoft.com/office/drawing/2014/main" id="{614BC9B5-5B21-5027-8D84-5F9156FCF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2801" y="301626"/>
              <a:ext cx="134938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6" name="Line 224">
              <a:extLst>
                <a:ext uri="{FF2B5EF4-FFF2-40B4-BE49-F238E27FC236}">
                  <a16:creationId xmlns:a16="http://schemas.microsoft.com/office/drawing/2014/main" id="{837E8D42-DC4C-C53B-E095-063C4DA2D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8376" y="355601"/>
              <a:ext cx="87313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7" name="Line 225">
              <a:extLst>
                <a:ext uri="{FF2B5EF4-FFF2-40B4-BE49-F238E27FC236}">
                  <a16:creationId xmlns:a16="http://schemas.microsoft.com/office/drawing/2014/main" id="{2E712EDF-FF36-6CF9-216A-C54B86E46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31238" y="295276"/>
              <a:ext cx="9525" cy="23813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8" name="Freeform 226">
              <a:extLst>
                <a:ext uri="{FF2B5EF4-FFF2-40B4-BE49-F238E27FC236}">
                  <a16:creationId xmlns:a16="http://schemas.microsoft.com/office/drawing/2014/main" id="{60913912-96A6-5BE4-B57B-55AF99C02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6" y="28576"/>
              <a:ext cx="134938" cy="241300"/>
            </a:xfrm>
            <a:custGeom>
              <a:avLst/>
              <a:gdLst>
                <a:gd name="T0" fmla="*/ 0 w 84"/>
                <a:gd name="T1" fmla="*/ 137 h 150"/>
                <a:gd name="T2" fmla="*/ 62 w 84"/>
                <a:gd name="T3" fmla="*/ 4 h 150"/>
                <a:gd name="T4" fmla="*/ 75 w 84"/>
                <a:gd name="T5" fmla="*/ 2 h 150"/>
                <a:gd name="T6" fmla="*/ 77 w 84"/>
                <a:gd name="T7" fmla="*/ 3 h 150"/>
                <a:gd name="T8" fmla="*/ 84 w 84"/>
                <a:gd name="T9" fmla="*/ 14 h 150"/>
                <a:gd name="T10" fmla="*/ 30 w 84"/>
                <a:gd name="T11" fmla="*/ 150 h 150"/>
                <a:gd name="T12" fmla="*/ 0 w 84"/>
                <a:gd name="T13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50">
                  <a:moveTo>
                    <a:pt x="0" y="137"/>
                  </a:moveTo>
                  <a:cubicBezTo>
                    <a:pt x="8" y="88"/>
                    <a:pt x="29" y="42"/>
                    <a:pt x="62" y="4"/>
                  </a:cubicBezTo>
                  <a:cubicBezTo>
                    <a:pt x="65" y="1"/>
                    <a:pt x="71" y="0"/>
                    <a:pt x="75" y="2"/>
                  </a:cubicBezTo>
                  <a:cubicBezTo>
                    <a:pt x="76" y="2"/>
                    <a:pt x="76" y="3"/>
                    <a:pt x="77" y="3"/>
                  </a:cubicBezTo>
                  <a:cubicBezTo>
                    <a:pt x="81" y="5"/>
                    <a:pt x="84" y="10"/>
                    <a:pt x="84" y="14"/>
                  </a:cubicBezTo>
                  <a:cubicBezTo>
                    <a:pt x="80" y="63"/>
                    <a:pt x="61" y="111"/>
                    <a:pt x="30" y="150"/>
                  </a:cubicBezTo>
                  <a:lnTo>
                    <a:pt x="0" y="137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79" name="Freeform 227">
              <a:extLst>
                <a:ext uri="{FF2B5EF4-FFF2-40B4-BE49-F238E27FC236}">
                  <a16:creationId xmlns:a16="http://schemas.microsoft.com/office/drawing/2014/main" id="{1DE322A5-3E14-99F4-3B6B-5B411673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38" y="254001"/>
              <a:ext cx="44450" cy="47625"/>
            </a:xfrm>
            <a:custGeom>
              <a:avLst/>
              <a:gdLst>
                <a:gd name="T0" fmla="*/ 3 w 28"/>
                <a:gd name="T1" fmla="*/ 0 h 30"/>
                <a:gd name="T2" fmla="*/ 0 w 28"/>
                <a:gd name="T3" fmla="*/ 24 h 30"/>
                <a:gd name="T4" fmla="*/ 12 w 28"/>
                <a:gd name="T5" fmla="*/ 30 h 30"/>
                <a:gd name="T6" fmla="*/ 28 w 28"/>
                <a:gd name="T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0">
                  <a:moveTo>
                    <a:pt x="3" y="0"/>
                  </a:moveTo>
                  <a:lnTo>
                    <a:pt x="0" y="24"/>
                  </a:lnTo>
                  <a:lnTo>
                    <a:pt x="12" y="30"/>
                  </a:lnTo>
                  <a:lnTo>
                    <a:pt x="28" y="10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0" name="Freeform 228">
              <a:extLst>
                <a:ext uri="{FF2B5EF4-FFF2-40B4-BE49-F238E27FC236}">
                  <a16:creationId xmlns:a16="http://schemas.microsoft.com/office/drawing/2014/main" id="{758DE55C-7A70-0772-EA63-39AFFEB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6" y="42863"/>
              <a:ext cx="77788" cy="84138"/>
            </a:xfrm>
            <a:custGeom>
              <a:avLst/>
              <a:gdLst>
                <a:gd name="T0" fmla="*/ 49 w 49"/>
                <a:gd name="T1" fmla="*/ 10 h 52"/>
                <a:gd name="T2" fmla="*/ 30 w 49"/>
                <a:gd name="T3" fmla="*/ 0 h 52"/>
                <a:gd name="T4" fmla="*/ 0 w 49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52">
                  <a:moveTo>
                    <a:pt x="49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1" y="25"/>
                    <a:pt x="0" y="52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1" name="Line 229">
              <a:extLst>
                <a:ext uri="{FF2B5EF4-FFF2-40B4-BE49-F238E27FC236}">
                  <a16:creationId xmlns:a16="http://schemas.microsoft.com/office/drawing/2014/main" id="{1B9F4F5A-147D-ACFC-84D8-4AF99A75D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2513" y="128588"/>
              <a:ext cx="69850" cy="28575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D35B260-DFC0-57C0-4BC8-840E0D77220A}"/>
              </a:ext>
            </a:extLst>
          </p:cNvPr>
          <p:cNvGrpSpPr/>
          <p:nvPr/>
        </p:nvGrpSpPr>
        <p:grpSpPr>
          <a:xfrm>
            <a:off x="4338203" y="4725081"/>
            <a:ext cx="518897" cy="661029"/>
            <a:chOff x="7567613" y="4273551"/>
            <a:chExt cx="365126" cy="465138"/>
          </a:xfrm>
        </p:grpSpPr>
        <p:sp>
          <p:nvSpPr>
            <p:cNvPr id="82" name="Freeform 389">
              <a:extLst>
                <a:ext uri="{FF2B5EF4-FFF2-40B4-BE49-F238E27FC236}">
                  <a16:creationId xmlns:a16="http://schemas.microsoft.com/office/drawing/2014/main" id="{5D290B9A-852A-CE46-0531-DDFA7BF47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876" y="4273551"/>
              <a:ext cx="296863" cy="420688"/>
            </a:xfrm>
            <a:custGeom>
              <a:avLst/>
              <a:gdLst>
                <a:gd name="T0" fmla="*/ 112 w 184"/>
                <a:gd name="T1" fmla="*/ 51 h 262"/>
                <a:gd name="T2" fmla="*/ 171 w 184"/>
                <a:gd name="T3" fmla="*/ 51 h 262"/>
                <a:gd name="T4" fmla="*/ 184 w 184"/>
                <a:gd name="T5" fmla="*/ 65 h 262"/>
                <a:gd name="T6" fmla="*/ 184 w 184"/>
                <a:gd name="T7" fmla="*/ 262 h 262"/>
                <a:gd name="T8" fmla="*/ 0 w 184"/>
                <a:gd name="T9" fmla="*/ 262 h 262"/>
                <a:gd name="T10" fmla="*/ 0 w 184"/>
                <a:gd name="T11" fmla="*/ 45 h 262"/>
                <a:gd name="T12" fmla="*/ 15 w 184"/>
                <a:gd name="T13" fmla="*/ 29 h 262"/>
                <a:gd name="T14" fmla="*/ 51 w 184"/>
                <a:gd name="T15" fmla="*/ 29 h 262"/>
                <a:gd name="T16" fmla="*/ 51 w 184"/>
                <a:gd name="T17" fmla="*/ 51 h 262"/>
                <a:gd name="T18" fmla="*/ 175 w 184"/>
                <a:gd name="T1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262">
                  <a:moveTo>
                    <a:pt x="112" y="51"/>
                  </a:moveTo>
                  <a:cubicBezTo>
                    <a:pt x="171" y="51"/>
                    <a:pt x="171" y="51"/>
                    <a:pt x="171" y="51"/>
                  </a:cubicBezTo>
                  <a:cubicBezTo>
                    <a:pt x="180" y="51"/>
                    <a:pt x="184" y="57"/>
                    <a:pt x="184" y="65"/>
                  </a:cubicBezTo>
                  <a:cubicBezTo>
                    <a:pt x="184" y="262"/>
                    <a:pt x="184" y="262"/>
                    <a:pt x="18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6"/>
                    <a:pt x="7" y="29"/>
                    <a:pt x="15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175" y="0"/>
                    <a:pt x="175" y="0"/>
                    <a:pt x="175" y="0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3" name="Freeform 390">
              <a:extLst>
                <a:ext uri="{FF2B5EF4-FFF2-40B4-BE49-F238E27FC236}">
                  <a16:creationId xmlns:a16="http://schemas.microsoft.com/office/drawing/2014/main" id="{BEE8FA3F-CE0C-416C-1357-25A39F0DF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876" y="4522788"/>
              <a:ext cx="296863" cy="23813"/>
            </a:xfrm>
            <a:custGeom>
              <a:avLst/>
              <a:gdLst>
                <a:gd name="T0" fmla="*/ 187 w 187"/>
                <a:gd name="T1" fmla="*/ 0 h 15"/>
                <a:gd name="T2" fmla="*/ 133 w 187"/>
                <a:gd name="T3" fmla="*/ 0 h 15"/>
                <a:gd name="T4" fmla="*/ 125 w 187"/>
                <a:gd name="T5" fmla="*/ 15 h 15"/>
                <a:gd name="T6" fmla="*/ 62 w 187"/>
                <a:gd name="T7" fmla="*/ 15 h 15"/>
                <a:gd name="T8" fmla="*/ 54 w 187"/>
                <a:gd name="T9" fmla="*/ 0 h 15"/>
                <a:gd name="T10" fmla="*/ 0 w 187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5">
                  <a:moveTo>
                    <a:pt x="187" y="0"/>
                  </a:moveTo>
                  <a:lnTo>
                    <a:pt x="133" y="0"/>
                  </a:lnTo>
                  <a:lnTo>
                    <a:pt x="125" y="15"/>
                  </a:lnTo>
                  <a:lnTo>
                    <a:pt x="62" y="15"/>
                  </a:lnTo>
                  <a:lnTo>
                    <a:pt x="54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4" name="Freeform 391">
              <a:extLst>
                <a:ext uri="{FF2B5EF4-FFF2-40B4-BE49-F238E27FC236}">
                  <a16:creationId xmlns:a16="http://schemas.microsoft.com/office/drawing/2014/main" id="{174062B6-5790-8B25-FEA2-6F1CDA67F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876" y="4606926"/>
              <a:ext cx="296863" cy="25400"/>
            </a:xfrm>
            <a:custGeom>
              <a:avLst/>
              <a:gdLst>
                <a:gd name="T0" fmla="*/ 187 w 187"/>
                <a:gd name="T1" fmla="*/ 0 h 16"/>
                <a:gd name="T2" fmla="*/ 133 w 187"/>
                <a:gd name="T3" fmla="*/ 0 h 16"/>
                <a:gd name="T4" fmla="*/ 125 w 187"/>
                <a:gd name="T5" fmla="*/ 16 h 16"/>
                <a:gd name="T6" fmla="*/ 62 w 187"/>
                <a:gd name="T7" fmla="*/ 16 h 16"/>
                <a:gd name="T8" fmla="*/ 54 w 187"/>
                <a:gd name="T9" fmla="*/ 0 h 16"/>
                <a:gd name="T10" fmla="*/ 0 w 18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6">
                  <a:moveTo>
                    <a:pt x="187" y="0"/>
                  </a:moveTo>
                  <a:lnTo>
                    <a:pt x="133" y="0"/>
                  </a:lnTo>
                  <a:lnTo>
                    <a:pt x="125" y="16"/>
                  </a:lnTo>
                  <a:lnTo>
                    <a:pt x="62" y="16"/>
                  </a:lnTo>
                  <a:lnTo>
                    <a:pt x="54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5" name="Line 392">
              <a:extLst>
                <a:ext uri="{FF2B5EF4-FFF2-40B4-BE49-F238E27FC236}">
                  <a16:creationId xmlns:a16="http://schemas.microsoft.com/office/drawing/2014/main" id="{A3EBB70D-0D54-4651-8515-04A07DDF5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7463" y="4395788"/>
              <a:ext cx="29368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6" name="Line 393">
              <a:extLst>
                <a:ext uri="{FF2B5EF4-FFF2-40B4-BE49-F238E27FC236}">
                  <a16:creationId xmlns:a16="http://schemas.microsoft.com/office/drawing/2014/main" id="{60212B58-7571-7E4F-E0C1-A5004CADF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67613" y="4446588"/>
              <a:ext cx="65088" cy="34925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7" name="Rectangle 394">
              <a:extLst>
                <a:ext uri="{FF2B5EF4-FFF2-40B4-BE49-F238E27FC236}">
                  <a16:creationId xmlns:a16="http://schemas.microsoft.com/office/drawing/2014/main" id="{8DBA3748-614D-E280-5BF0-DE3DF43D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3" y="4430713"/>
              <a:ext cx="71438" cy="30163"/>
            </a:xfrm>
            <a:prstGeom prst="rect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8" name="Line 395">
              <a:extLst>
                <a:ext uri="{FF2B5EF4-FFF2-40B4-BE49-F238E27FC236}">
                  <a16:creationId xmlns:a16="http://schemas.microsoft.com/office/drawing/2014/main" id="{1841B5CD-CCE3-7500-4A51-4D2C65FA0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7801" y="4430713"/>
              <a:ext cx="2698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89" name="Line 396">
              <a:extLst>
                <a:ext uri="{FF2B5EF4-FFF2-40B4-BE49-F238E27FC236}">
                  <a16:creationId xmlns:a16="http://schemas.microsoft.com/office/drawing/2014/main" id="{EA73A2CD-3C52-A95B-6D3C-592B6F071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0663" y="4430713"/>
              <a:ext cx="2698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90" name="Line 397">
              <a:extLst>
                <a:ext uri="{FF2B5EF4-FFF2-40B4-BE49-F238E27FC236}">
                  <a16:creationId xmlns:a16="http://schemas.microsoft.com/office/drawing/2014/main" id="{84DEAA05-5D5A-3133-2105-70CFE96DD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7801" y="4460876"/>
              <a:ext cx="2698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91" name="Line 398">
              <a:extLst>
                <a:ext uri="{FF2B5EF4-FFF2-40B4-BE49-F238E27FC236}">
                  <a16:creationId xmlns:a16="http://schemas.microsoft.com/office/drawing/2014/main" id="{963626A3-1E6A-149B-9B42-BB9DDACB0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0663" y="4460876"/>
              <a:ext cx="2698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92" name="Freeform 399">
              <a:extLst>
                <a:ext uri="{FF2B5EF4-FFF2-40B4-BE49-F238E27FC236}">
                  <a16:creationId xmlns:a16="http://schemas.microsoft.com/office/drawing/2014/main" id="{03FD9275-445C-B57B-1928-230B1FC9A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6" y="4718051"/>
              <a:ext cx="39688" cy="20638"/>
            </a:xfrm>
            <a:custGeom>
              <a:avLst/>
              <a:gdLst>
                <a:gd name="T0" fmla="*/ 25 w 25"/>
                <a:gd name="T1" fmla="*/ 0 h 13"/>
                <a:gd name="T2" fmla="*/ 12 w 25"/>
                <a:gd name="T3" fmla="*/ 13 h 13"/>
                <a:gd name="T4" fmla="*/ 0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25" y="7"/>
                    <a:pt x="19" y="13"/>
                    <a:pt x="12" y="13"/>
                  </a:cubicBezTo>
                  <a:cubicBezTo>
                    <a:pt x="5" y="13"/>
                    <a:pt x="0" y="7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  <p:sp>
          <p:nvSpPr>
            <p:cNvPr id="93" name="Freeform 400">
              <a:extLst>
                <a:ext uri="{FF2B5EF4-FFF2-40B4-BE49-F238E27FC236}">
                  <a16:creationId xmlns:a16="http://schemas.microsoft.com/office/drawing/2014/main" id="{76DAB526-B18D-88DE-764D-3D94C50D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301" y="4718051"/>
              <a:ext cx="41275" cy="20638"/>
            </a:xfrm>
            <a:custGeom>
              <a:avLst/>
              <a:gdLst>
                <a:gd name="T0" fmla="*/ 25 w 25"/>
                <a:gd name="T1" fmla="*/ 0 h 13"/>
                <a:gd name="T2" fmla="*/ 13 w 25"/>
                <a:gd name="T3" fmla="*/ 13 h 13"/>
                <a:gd name="T4" fmla="*/ 0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25" y="7"/>
                    <a:pt x="20" y="13"/>
                    <a:pt x="13" y="13"/>
                  </a:cubicBezTo>
                  <a:cubicBezTo>
                    <a:pt x="6" y="13"/>
                    <a:pt x="0" y="7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58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B3BEFC-5DA1-563D-ADCD-2AE8D0F0AD81}"/>
              </a:ext>
            </a:extLst>
          </p:cNvPr>
          <p:cNvSpPr txBox="1">
            <a:spLocks/>
          </p:cNvSpPr>
          <p:nvPr/>
        </p:nvSpPr>
        <p:spPr>
          <a:xfrm>
            <a:off x="11475165" y="6266169"/>
            <a:ext cx="29621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A1AE563-886D-4392-A414-A7833B216769}" type="slidenum">
              <a:rPr lang="zh-CN" altLang="en-US" sz="1600" smtClean="0"/>
              <a:pPr algn="ctr"/>
              <a:t>9</a:t>
            </a:fld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05ED39-E981-05BC-5CE1-8C819FEA676F}"/>
              </a:ext>
            </a:extLst>
          </p:cNvPr>
          <p:cNvGrpSpPr/>
          <p:nvPr/>
        </p:nvGrpSpPr>
        <p:grpSpPr>
          <a:xfrm>
            <a:off x="457676" y="160056"/>
            <a:ext cx="3141504" cy="597181"/>
            <a:chOff x="457676" y="160056"/>
            <a:chExt cx="1924050" cy="597181"/>
          </a:xfrm>
        </p:grpSpPr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25E4C44-0B57-13BE-6FE7-B2291782A99A}"/>
                </a:ext>
              </a:extLst>
            </p:cNvPr>
            <p:cNvSpPr/>
            <p:nvPr/>
          </p:nvSpPr>
          <p:spPr>
            <a:xfrm>
              <a:off x="457676" y="160056"/>
              <a:ext cx="1924050" cy="790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55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AB591F0B-DA57-1F8F-4364-F4610AFE503E}"/>
                </a:ext>
              </a:extLst>
            </p:cNvPr>
            <p:cNvSpPr/>
            <p:nvPr/>
          </p:nvSpPr>
          <p:spPr>
            <a:xfrm flipV="1">
              <a:off x="488997" y="160056"/>
              <a:ext cx="1861407" cy="597181"/>
            </a:xfrm>
            <a:prstGeom prst="round2SameRect">
              <a:avLst>
                <a:gd name="adj1" fmla="val 10712"/>
                <a:gd name="adj2" fmla="val 0"/>
              </a:avLst>
            </a:prstGeom>
            <a:solidFill>
              <a:srgbClr val="619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8DDF28-5D9F-B12E-DE56-F999C241D447}"/>
              </a:ext>
            </a:extLst>
          </p:cNvPr>
          <p:cNvSpPr/>
          <p:nvPr/>
        </p:nvSpPr>
        <p:spPr>
          <a:xfrm>
            <a:off x="704988" y="2390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5389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第二部分</a:t>
            </a:r>
            <a:r>
              <a:rPr lang="en-US" altLang="zh-CN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职业认知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4B2C24-6B04-1FB9-5B36-B48E45E6B2CB}"/>
              </a:ext>
            </a:extLst>
          </p:cNvPr>
          <p:cNvSpPr txBox="1"/>
          <p:nvPr/>
        </p:nvSpPr>
        <p:spPr>
          <a:xfrm>
            <a:off x="920511" y="1576634"/>
            <a:ext cx="4198620" cy="226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每年高校毕业生在日益增大的情况下，应届生和在读大学生应当如何更好地作出规划、提升自身竞争力？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19247DC6-31CD-796C-BCC8-70E036834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016614"/>
              </p:ext>
            </p:extLst>
          </p:nvPr>
        </p:nvGraphicFramePr>
        <p:xfrm>
          <a:off x="5676900" y="1096712"/>
          <a:ext cx="5447516" cy="4998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B6169BF3-C4F0-065C-810C-00B74AF0DE4C}"/>
              </a:ext>
            </a:extLst>
          </p:cNvPr>
          <p:cNvSpPr txBox="1"/>
          <p:nvPr/>
        </p:nvSpPr>
        <p:spPr>
          <a:xfrm>
            <a:off x="6990819" y="2265104"/>
            <a:ext cx="1287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800" b="0" i="0" u="none" strike="noStrike" kern="1200" baseline="0">
                <a:gradFill>
                  <a:gsLst>
                    <a:gs pos="0">
                      <a:srgbClr val="45B2FF"/>
                    </a:gs>
                    <a:gs pos="100000">
                      <a:srgbClr val="1D55FF"/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pPr>
            <a:r>
              <a:rPr lang="en-US" altLang="zh-CN" sz="36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40</a:t>
            </a:r>
            <a:r>
              <a:rPr lang="zh-CN" altLang="en-US" sz="3600" dirty="0">
                <a:solidFill>
                  <a:srgbClr val="619DF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万</a:t>
            </a:r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C10ED1C5-7458-B489-EF58-1DA2A458EFCC}"/>
              </a:ext>
            </a:extLst>
          </p:cNvPr>
          <p:cNvSpPr/>
          <p:nvPr/>
        </p:nvSpPr>
        <p:spPr>
          <a:xfrm rot="8624325">
            <a:off x="7101168" y="2501186"/>
            <a:ext cx="2353694" cy="820499"/>
          </a:xfrm>
          <a:custGeom>
            <a:avLst/>
            <a:gdLst>
              <a:gd name="connsiteX0" fmla="*/ 0 w 2594418"/>
              <a:gd name="connsiteY0" fmla="*/ 483870 h 967740"/>
              <a:gd name="connsiteX1" fmla="*/ 650728 w 2594418"/>
              <a:gd name="connsiteY1" fmla="*/ 0 h 967740"/>
              <a:gd name="connsiteX2" fmla="*/ 650728 w 2594418"/>
              <a:gd name="connsiteY2" fmla="*/ 241935 h 967740"/>
              <a:gd name="connsiteX3" fmla="*/ 2594418 w 2594418"/>
              <a:gd name="connsiteY3" fmla="*/ 241935 h 967740"/>
              <a:gd name="connsiteX4" fmla="*/ 2594418 w 2594418"/>
              <a:gd name="connsiteY4" fmla="*/ 725805 h 967740"/>
              <a:gd name="connsiteX5" fmla="*/ 650728 w 2594418"/>
              <a:gd name="connsiteY5" fmla="*/ 725805 h 967740"/>
              <a:gd name="connsiteX6" fmla="*/ 650728 w 2594418"/>
              <a:gd name="connsiteY6" fmla="*/ 967740 h 967740"/>
              <a:gd name="connsiteX7" fmla="*/ 0 w 2594418"/>
              <a:gd name="connsiteY7" fmla="*/ 483870 h 967740"/>
              <a:gd name="connsiteX0" fmla="*/ 0 w 2594418"/>
              <a:gd name="connsiteY0" fmla="*/ 483870 h 967740"/>
              <a:gd name="connsiteX1" fmla="*/ 650728 w 2594418"/>
              <a:gd name="connsiteY1" fmla="*/ 0 h 967740"/>
              <a:gd name="connsiteX2" fmla="*/ 650728 w 2594418"/>
              <a:gd name="connsiteY2" fmla="*/ 241935 h 967740"/>
              <a:gd name="connsiteX3" fmla="*/ 2594418 w 2594418"/>
              <a:gd name="connsiteY3" fmla="*/ 725805 h 967740"/>
              <a:gd name="connsiteX4" fmla="*/ 650728 w 2594418"/>
              <a:gd name="connsiteY4" fmla="*/ 725805 h 967740"/>
              <a:gd name="connsiteX5" fmla="*/ 650728 w 2594418"/>
              <a:gd name="connsiteY5" fmla="*/ 967740 h 967740"/>
              <a:gd name="connsiteX6" fmla="*/ 0 w 2594418"/>
              <a:gd name="connsiteY6" fmla="*/ 483870 h 967740"/>
              <a:gd name="connsiteX0" fmla="*/ 0 w 2776071"/>
              <a:gd name="connsiteY0" fmla="*/ 483870 h 967740"/>
              <a:gd name="connsiteX1" fmla="*/ 650728 w 2776071"/>
              <a:gd name="connsiteY1" fmla="*/ 0 h 967740"/>
              <a:gd name="connsiteX2" fmla="*/ 650728 w 2776071"/>
              <a:gd name="connsiteY2" fmla="*/ 241935 h 967740"/>
              <a:gd name="connsiteX3" fmla="*/ 2776071 w 2776071"/>
              <a:gd name="connsiteY3" fmla="*/ 509110 h 967740"/>
              <a:gd name="connsiteX4" fmla="*/ 650728 w 2776071"/>
              <a:gd name="connsiteY4" fmla="*/ 725805 h 967740"/>
              <a:gd name="connsiteX5" fmla="*/ 650728 w 2776071"/>
              <a:gd name="connsiteY5" fmla="*/ 967740 h 967740"/>
              <a:gd name="connsiteX6" fmla="*/ 0 w 2776071"/>
              <a:gd name="connsiteY6" fmla="*/ 48387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6071" h="967740">
                <a:moveTo>
                  <a:pt x="0" y="483870"/>
                </a:moveTo>
                <a:lnTo>
                  <a:pt x="650728" y="0"/>
                </a:lnTo>
                <a:lnTo>
                  <a:pt x="650728" y="241935"/>
                </a:lnTo>
                <a:lnTo>
                  <a:pt x="2776071" y="509110"/>
                </a:lnTo>
                <a:lnTo>
                  <a:pt x="650728" y="725805"/>
                </a:lnTo>
                <a:lnTo>
                  <a:pt x="650728" y="967740"/>
                </a:lnTo>
                <a:lnTo>
                  <a:pt x="0" y="483870"/>
                </a:lnTo>
                <a:close/>
              </a:path>
            </a:pathLst>
          </a:custGeom>
          <a:solidFill>
            <a:srgbClr val="F47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7C2D95F5-1507-3693-500D-B2554CDDE450}"/>
              </a:ext>
            </a:extLst>
          </p:cNvPr>
          <p:cNvSpPr/>
          <p:nvPr/>
        </p:nvSpPr>
        <p:spPr>
          <a:xfrm>
            <a:off x="920511" y="5868000"/>
            <a:ext cx="5556489" cy="301626"/>
          </a:xfrm>
          <a:prstGeom prst="rect">
            <a:avLst/>
          </a:prstGeom>
          <a:solidFill>
            <a:srgbClr val="DC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D079B24C-1F1F-C2DD-2B07-3858AB740E80}"/>
              </a:ext>
            </a:extLst>
          </p:cNvPr>
          <p:cNvGrpSpPr/>
          <p:nvPr/>
        </p:nvGrpSpPr>
        <p:grpSpPr>
          <a:xfrm>
            <a:off x="1105218" y="3938299"/>
            <a:ext cx="2493962" cy="1968500"/>
            <a:chOff x="-789589" y="7734040"/>
            <a:chExt cx="2493962" cy="19685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AF83F55-8577-1FE1-9981-5CBEB396F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9589" y="7734040"/>
              <a:ext cx="279400" cy="495300"/>
            </a:xfrm>
            <a:custGeom>
              <a:avLst/>
              <a:gdLst>
                <a:gd name="T0" fmla="*/ 423 w 423"/>
                <a:gd name="T1" fmla="*/ 707 h 751"/>
                <a:gd name="T2" fmla="*/ 267 w 423"/>
                <a:gd name="T3" fmla="*/ 434 h 751"/>
                <a:gd name="T4" fmla="*/ 154 w 423"/>
                <a:gd name="T5" fmla="*/ 188 h 751"/>
                <a:gd name="T6" fmla="*/ 196 w 423"/>
                <a:gd name="T7" fmla="*/ 87 h 751"/>
                <a:gd name="T8" fmla="*/ 155 w 423"/>
                <a:gd name="T9" fmla="*/ 128 h 751"/>
                <a:gd name="T10" fmla="*/ 93 w 423"/>
                <a:gd name="T11" fmla="*/ 6 h 751"/>
                <a:gd name="T12" fmla="*/ 107 w 423"/>
                <a:gd name="T13" fmla="*/ 86 h 751"/>
                <a:gd name="T14" fmla="*/ 60 w 423"/>
                <a:gd name="T15" fmla="*/ 17 h 751"/>
                <a:gd name="T16" fmla="*/ 85 w 423"/>
                <a:gd name="T17" fmla="*/ 92 h 751"/>
                <a:gd name="T18" fmla="*/ 26 w 423"/>
                <a:gd name="T19" fmla="*/ 49 h 751"/>
                <a:gd name="T20" fmla="*/ 59 w 423"/>
                <a:gd name="T21" fmla="*/ 108 h 751"/>
                <a:gd name="T22" fmla="*/ 4 w 423"/>
                <a:gd name="T23" fmla="*/ 90 h 751"/>
                <a:gd name="T24" fmla="*/ 56 w 423"/>
                <a:gd name="T25" fmla="*/ 135 h 751"/>
                <a:gd name="T26" fmla="*/ 100 w 423"/>
                <a:gd name="T27" fmla="*/ 213 h 751"/>
                <a:gd name="T28" fmla="*/ 169 w 423"/>
                <a:gd name="T29" fmla="*/ 495 h 751"/>
                <a:gd name="T30" fmla="*/ 319 w 423"/>
                <a:gd name="T31" fmla="*/ 751 h 751"/>
                <a:gd name="T32" fmla="*/ 423 w 423"/>
                <a:gd name="T33" fmla="*/ 707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3" h="751">
                  <a:moveTo>
                    <a:pt x="423" y="707"/>
                  </a:moveTo>
                  <a:cubicBezTo>
                    <a:pt x="423" y="707"/>
                    <a:pt x="297" y="481"/>
                    <a:pt x="267" y="434"/>
                  </a:cubicBezTo>
                  <a:cubicBezTo>
                    <a:pt x="236" y="386"/>
                    <a:pt x="156" y="195"/>
                    <a:pt x="154" y="188"/>
                  </a:cubicBezTo>
                  <a:cubicBezTo>
                    <a:pt x="151" y="180"/>
                    <a:pt x="209" y="90"/>
                    <a:pt x="196" y="87"/>
                  </a:cubicBezTo>
                  <a:cubicBezTo>
                    <a:pt x="183" y="84"/>
                    <a:pt x="168" y="134"/>
                    <a:pt x="155" y="128"/>
                  </a:cubicBezTo>
                  <a:cubicBezTo>
                    <a:pt x="141" y="122"/>
                    <a:pt x="101" y="0"/>
                    <a:pt x="93" y="6"/>
                  </a:cubicBezTo>
                  <a:cubicBezTo>
                    <a:pt x="78" y="18"/>
                    <a:pt x="115" y="82"/>
                    <a:pt x="107" y="86"/>
                  </a:cubicBezTo>
                  <a:cubicBezTo>
                    <a:pt x="99" y="90"/>
                    <a:pt x="75" y="15"/>
                    <a:pt x="60" y="17"/>
                  </a:cubicBezTo>
                  <a:cubicBezTo>
                    <a:pt x="45" y="20"/>
                    <a:pt x="89" y="86"/>
                    <a:pt x="85" y="92"/>
                  </a:cubicBezTo>
                  <a:cubicBezTo>
                    <a:pt x="81" y="98"/>
                    <a:pt x="34" y="35"/>
                    <a:pt x="26" y="49"/>
                  </a:cubicBezTo>
                  <a:cubicBezTo>
                    <a:pt x="21" y="56"/>
                    <a:pt x="68" y="103"/>
                    <a:pt x="59" y="108"/>
                  </a:cubicBezTo>
                  <a:cubicBezTo>
                    <a:pt x="50" y="112"/>
                    <a:pt x="8" y="81"/>
                    <a:pt x="4" y="90"/>
                  </a:cubicBezTo>
                  <a:cubicBezTo>
                    <a:pt x="0" y="99"/>
                    <a:pt x="43" y="111"/>
                    <a:pt x="56" y="135"/>
                  </a:cubicBezTo>
                  <a:cubicBezTo>
                    <a:pt x="69" y="159"/>
                    <a:pt x="91" y="169"/>
                    <a:pt x="100" y="213"/>
                  </a:cubicBezTo>
                  <a:cubicBezTo>
                    <a:pt x="109" y="257"/>
                    <a:pt x="122" y="416"/>
                    <a:pt x="169" y="495"/>
                  </a:cubicBezTo>
                  <a:cubicBezTo>
                    <a:pt x="216" y="575"/>
                    <a:pt x="319" y="751"/>
                    <a:pt x="319" y="751"/>
                  </a:cubicBezTo>
                  <a:lnTo>
                    <a:pt x="423" y="707"/>
                  </a:lnTo>
                  <a:close/>
                </a:path>
              </a:pathLst>
            </a:custGeom>
            <a:solidFill>
              <a:srgbClr val="F79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244DB05-5B28-83DA-6E33-958762041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502" y="8153140"/>
              <a:ext cx="184150" cy="239713"/>
            </a:xfrm>
            <a:custGeom>
              <a:avLst/>
              <a:gdLst>
                <a:gd name="T0" fmla="*/ 99 w 279"/>
                <a:gd name="T1" fmla="*/ 0 h 365"/>
                <a:gd name="T2" fmla="*/ 258 w 279"/>
                <a:gd name="T3" fmla="*/ 210 h 365"/>
                <a:gd name="T4" fmla="*/ 182 w 279"/>
                <a:gd name="T5" fmla="*/ 361 h 365"/>
                <a:gd name="T6" fmla="*/ 0 w 279"/>
                <a:gd name="T7" fmla="*/ 95 h 365"/>
                <a:gd name="T8" fmla="*/ 99 w 279"/>
                <a:gd name="T9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65">
                  <a:moveTo>
                    <a:pt x="99" y="0"/>
                  </a:moveTo>
                  <a:cubicBezTo>
                    <a:pt x="99" y="0"/>
                    <a:pt x="238" y="150"/>
                    <a:pt x="258" y="210"/>
                  </a:cubicBezTo>
                  <a:cubicBezTo>
                    <a:pt x="279" y="271"/>
                    <a:pt x="238" y="357"/>
                    <a:pt x="182" y="361"/>
                  </a:cubicBezTo>
                  <a:cubicBezTo>
                    <a:pt x="125" y="365"/>
                    <a:pt x="0" y="95"/>
                    <a:pt x="0" y="9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378F387C-D11F-0EE0-EA37-D77000D24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989" y="8445240"/>
              <a:ext cx="207963" cy="425450"/>
            </a:xfrm>
            <a:custGeom>
              <a:avLst/>
              <a:gdLst>
                <a:gd name="T0" fmla="*/ 313 w 316"/>
                <a:gd name="T1" fmla="*/ 643 h 646"/>
                <a:gd name="T2" fmla="*/ 256 w 316"/>
                <a:gd name="T3" fmla="*/ 622 h 646"/>
                <a:gd name="T4" fmla="*/ 223 w 316"/>
                <a:gd name="T5" fmla="*/ 613 h 646"/>
                <a:gd name="T6" fmla="*/ 220 w 316"/>
                <a:gd name="T7" fmla="*/ 610 h 646"/>
                <a:gd name="T8" fmla="*/ 157 w 316"/>
                <a:gd name="T9" fmla="*/ 328 h 646"/>
                <a:gd name="T10" fmla="*/ 111 w 316"/>
                <a:gd name="T11" fmla="*/ 4 h 646"/>
                <a:gd name="T12" fmla="*/ 106 w 316"/>
                <a:gd name="T13" fmla="*/ 0 h 646"/>
                <a:gd name="T14" fmla="*/ 4 w 316"/>
                <a:gd name="T15" fmla="*/ 29 h 646"/>
                <a:gd name="T16" fmla="*/ 1 w 316"/>
                <a:gd name="T17" fmla="*/ 34 h 646"/>
                <a:gd name="T18" fmla="*/ 58 w 316"/>
                <a:gd name="T19" fmla="*/ 325 h 646"/>
                <a:gd name="T20" fmla="*/ 174 w 316"/>
                <a:gd name="T21" fmla="*/ 637 h 646"/>
                <a:gd name="T22" fmla="*/ 174 w 316"/>
                <a:gd name="T23" fmla="*/ 637 h 646"/>
                <a:gd name="T24" fmla="*/ 183 w 316"/>
                <a:gd name="T25" fmla="*/ 645 h 646"/>
                <a:gd name="T26" fmla="*/ 297 w 316"/>
                <a:gd name="T27" fmla="*/ 645 h 646"/>
                <a:gd name="T28" fmla="*/ 313 w 316"/>
                <a:gd name="T29" fmla="*/ 643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6" h="646">
                  <a:moveTo>
                    <a:pt x="313" y="643"/>
                  </a:moveTo>
                  <a:cubicBezTo>
                    <a:pt x="303" y="635"/>
                    <a:pt x="291" y="639"/>
                    <a:pt x="256" y="622"/>
                  </a:cubicBezTo>
                  <a:cubicBezTo>
                    <a:pt x="249" y="619"/>
                    <a:pt x="231" y="614"/>
                    <a:pt x="223" y="613"/>
                  </a:cubicBezTo>
                  <a:cubicBezTo>
                    <a:pt x="221" y="612"/>
                    <a:pt x="220" y="611"/>
                    <a:pt x="220" y="610"/>
                  </a:cubicBezTo>
                  <a:cubicBezTo>
                    <a:pt x="209" y="569"/>
                    <a:pt x="162" y="382"/>
                    <a:pt x="157" y="328"/>
                  </a:cubicBezTo>
                  <a:cubicBezTo>
                    <a:pt x="152" y="273"/>
                    <a:pt x="116" y="39"/>
                    <a:pt x="111" y="4"/>
                  </a:cubicBezTo>
                  <a:cubicBezTo>
                    <a:pt x="111" y="1"/>
                    <a:pt x="108" y="0"/>
                    <a:pt x="106" y="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30"/>
                    <a:pt x="0" y="32"/>
                    <a:pt x="1" y="34"/>
                  </a:cubicBezTo>
                  <a:cubicBezTo>
                    <a:pt x="7" y="62"/>
                    <a:pt x="46" y="237"/>
                    <a:pt x="58" y="325"/>
                  </a:cubicBezTo>
                  <a:cubicBezTo>
                    <a:pt x="67" y="396"/>
                    <a:pt x="172" y="622"/>
                    <a:pt x="174" y="637"/>
                  </a:cubicBezTo>
                  <a:cubicBezTo>
                    <a:pt x="174" y="637"/>
                    <a:pt x="174" y="637"/>
                    <a:pt x="174" y="637"/>
                  </a:cubicBezTo>
                  <a:cubicBezTo>
                    <a:pt x="175" y="641"/>
                    <a:pt x="179" y="645"/>
                    <a:pt x="183" y="645"/>
                  </a:cubicBezTo>
                  <a:cubicBezTo>
                    <a:pt x="209" y="645"/>
                    <a:pt x="292" y="645"/>
                    <a:pt x="297" y="645"/>
                  </a:cubicBezTo>
                  <a:cubicBezTo>
                    <a:pt x="301" y="645"/>
                    <a:pt x="316" y="646"/>
                    <a:pt x="313" y="643"/>
                  </a:cubicBezTo>
                  <a:close/>
                </a:path>
              </a:pathLst>
            </a:custGeom>
            <a:solidFill>
              <a:srgbClr val="F4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EEF8182-2A0E-87F3-334D-A0B04BC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039" y="8272203"/>
              <a:ext cx="103188" cy="233363"/>
            </a:xfrm>
            <a:custGeom>
              <a:avLst/>
              <a:gdLst>
                <a:gd name="T0" fmla="*/ 115 w 157"/>
                <a:gd name="T1" fmla="*/ 165 h 354"/>
                <a:gd name="T2" fmla="*/ 0 w 157"/>
                <a:gd name="T3" fmla="*/ 7 h 354"/>
                <a:gd name="T4" fmla="*/ 47 w 157"/>
                <a:gd name="T5" fmla="*/ 354 h 354"/>
                <a:gd name="T6" fmla="*/ 157 w 157"/>
                <a:gd name="T7" fmla="*/ 315 h 354"/>
                <a:gd name="T8" fmla="*/ 115 w 157"/>
                <a:gd name="T9" fmla="*/ 16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354">
                  <a:moveTo>
                    <a:pt x="115" y="165"/>
                  </a:moveTo>
                  <a:cubicBezTo>
                    <a:pt x="60" y="0"/>
                    <a:pt x="0" y="7"/>
                    <a:pt x="0" y="7"/>
                  </a:cubicBezTo>
                  <a:cubicBezTo>
                    <a:pt x="47" y="354"/>
                    <a:pt x="47" y="354"/>
                    <a:pt x="47" y="354"/>
                  </a:cubicBezTo>
                  <a:cubicBezTo>
                    <a:pt x="80" y="345"/>
                    <a:pt x="124" y="324"/>
                    <a:pt x="157" y="315"/>
                  </a:cubicBezTo>
                  <a:cubicBezTo>
                    <a:pt x="146" y="262"/>
                    <a:pt x="128" y="205"/>
                    <a:pt x="115" y="165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18F3FE6-BF89-EF66-4643-9BA76FA2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539" y="7973753"/>
              <a:ext cx="260350" cy="260350"/>
            </a:xfrm>
            <a:custGeom>
              <a:avLst/>
              <a:gdLst>
                <a:gd name="T0" fmla="*/ 387 w 396"/>
                <a:gd name="T1" fmla="*/ 187 h 394"/>
                <a:gd name="T2" fmla="*/ 169 w 396"/>
                <a:gd name="T3" fmla="*/ 53 h 394"/>
                <a:gd name="T4" fmla="*/ 99 w 396"/>
                <a:gd name="T5" fmla="*/ 109 h 394"/>
                <a:gd name="T6" fmla="*/ 0 w 396"/>
                <a:gd name="T7" fmla="*/ 287 h 394"/>
                <a:gd name="T8" fmla="*/ 60 w 396"/>
                <a:gd name="T9" fmla="*/ 325 h 394"/>
                <a:gd name="T10" fmla="*/ 88 w 396"/>
                <a:gd name="T11" fmla="*/ 288 h 394"/>
                <a:gd name="T12" fmla="*/ 78 w 396"/>
                <a:gd name="T13" fmla="*/ 334 h 394"/>
                <a:gd name="T14" fmla="*/ 378 w 396"/>
                <a:gd name="T15" fmla="*/ 393 h 394"/>
                <a:gd name="T16" fmla="*/ 387 w 396"/>
                <a:gd name="T17" fmla="*/ 18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94">
                  <a:moveTo>
                    <a:pt x="387" y="187"/>
                  </a:moveTo>
                  <a:cubicBezTo>
                    <a:pt x="370" y="78"/>
                    <a:pt x="272" y="0"/>
                    <a:pt x="169" y="53"/>
                  </a:cubicBezTo>
                  <a:cubicBezTo>
                    <a:pt x="146" y="65"/>
                    <a:pt x="115" y="89"/>
                    <a:pt x="99" y="109"/>
                  </a:cubicBezTo>
                  <a:cubicBezTo>
                    <a:pt x="56" y="165"/>
                    <a:pt x="45" y="233"/>
                    <a:pt x="0" y="287"/>
                  </a:cubicBezTo>
                  <a:cubicBezTo>
                    <a:pt x="17" y="299"/>
                    <a:pt x="37" y="312"/>
                    <a:pt x="60" y="32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78" y="334"/>
                    <a:pt x="78" y="334"/>
                    <a:pt x="78" y="334"/>
                  </a:cubicBezTo>
                  <a:cubicBezTo>
                    <a:pt x="147" y="367"/>
                    <a:pt x="245" y="394"/>
                    <a:pt x="378" y="393"/>
                  </a:cubicBezTo>
                  <a:cubicBezTo>
                    <a:pt x="394" y="318"/>
                    <a:pt x="396" y="245"/>
                    <a:pt x="387" y="187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BA4A26FC-C6D0-9DF2-3122-D300DB07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764" y="8691303"/>
              <a:ext cx="182563" cy="1003300"/>
            </a:xfrm>
            <a:custGeom>
              <a:avLst/>
              <a:gdLst>
                <a:gd name="T0" fmla="*/ 260 w 277"/>
                <a:gd name="T1" fmla="*/ 1505 h 1519"/>
                <a:gd name="T2" fmla="*/ 181 w 277"/>
                <a:gd name="T3" fmla="*/ 1461 h 1519"/>
                <a:gd name="T4" fmla="*/ 162 w 277"/>
                <a:gd name="T5" fmla="*/ 1449 h 1519"/>
                <a:gd name="T6" fmla="*/ 131 w 277"/>
                <a:gd name="T7" fmla="*/ 1422 h 1519"/>
                <a:gd name="T8" fmla="*/ 116 w 277"/>
                <a:gd name="T9" fmla="*/ 1354 h 1519"/>
                <a:gd name="T10" fmla="*/ 221 w 277"/>
                <a:gd name="T11" fmla="*/ 282 h 1519"/>
                <a:gd name="T12" fmla="*/ 212 w 277"/>
                <a:gd name="T13" fmla="*/ 24 h 1519"/>
                <a:gd name="T14" fmla="*/ 148 w 277"/>
                <a:gd name="T15" fmla="*/ 0 h 1519"/>
                <a:gd name="T16" fmla="*/ 26 w 277"/>
                <a:gd name="T17" fmla="*/ 420 h 1519"/>
                <a:gd name="T18" fmla="*/ 36 w 277"/>
                <a:gd name="T19" fmla="*/ 740 h 1519"/>
                <a:gd name="T20" fmla="*/ 4 w 277"/>
                <a:gd name="T21" fmla="*/ 887 h 1519"/>
                <a:gd name="T22" fmla="*/ 45 w 277"/>
                <a:gd name="T23" fmla="*/ 1390 h 1519"/>
                <a:gd name="T24" fmla="*/ 45 w 277"/>
                <a:gd name="T25" fmla="*/ 1390 h 1519"/>
                <a:gd name="T26" fmla="*/ 43 w 277"/>
                <a:gd name="T27" fmla="*/ 1429 h 1519"/>
                <a:gd name="T28" fmla="*/ 29 w 277"/>
                <a:gd name="T29" fmla="*/ 1496 h 1519"/>
                <a:gd name="T30" fmla="*/ 47 w 277"/>
                <a:gd name="T31" fmla="*/ 1516 h 1519"/>
                <a:gd name="T32" fmla="*/ 265 w 277"/>
                <a:gd name="T33" fmla="*/ 1519 h 1519"/>
                <a:gd name="T34" fmla="*/ 260 w 277"/>
                <a:gd name="T35" fmla="*/ 1505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7" h="1519">
                  <a:moveTo>
                    <a:pt x="260" y="1505"/>
                  </a:moveTo>
                  <a:cubicBezTo>
                    <a:pt x="244" y="1493"/>
                    <a:pt x="232" y="1485"/>
                    <a:pt x="181" y="1461"/>
                  </a:cubicBezTo>
                  <a:cubicBezTo>
                    <a:pt x="178" y="1460"/>
                    <a:pt x="166" y="1452"/>
                    <a:pt x="162" y="1449"/>
                  </a:cubicBezTo>
                  <a:cubicBezTo>
                    <a:pt x="151" y="1443"/>
                    <a:pt x="140" y="1432"/>
                    <a:pt x="131" y="1422"/>
                  </a:cubicBezTo>
                  <a:cubicBezTo>
                    <a:pt x="122" y="1412"/>
                    <a:pt x="118" y="1380"/>
                    <a:pt x="116" y="1354"/>
                  </a:cubicBezTo>
                  <a:cubicBezTo>
                    <a:pt x="121" y="1297"/>
                    <a:pt x="204" y="381"/>
                    <a:pt x="221" y="282"/>
                  </a:cubicBezTo>
                  <a:cubicBezTo>
                    <a:pt x="239" y="180"/>
                    <a:pt x="212" y="24"/>
                    <a:pt x="212" y="24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6" y="420"/>
                    <a:pt x="26" y="420"/>
                    <a:pt x="26" y="420"/>
                  </a:cubicBezTo>
                  <a:cubicBezTo>
                    <a:pt x="36" y="740"/>
                    <a:pt x="36" y="740"/>
                    <a:pt x="36" y="740"/>
                  </a:cubicBezTo>
                  <a:cubicBezTo>
                    <a:pt x="36" y="740"/>
                    <a:pt x="7" y="832"/>
                    <a:pt x="4" y="887"/>
                  </a:cubicBezTo>
                  <a:cubicBezTo>
                    <a:pt x="0" y="942"/>
                    <a:pt x="45" y="1390"/>
                    <a:pt x="45" y="1390"/>
                  </a:cubicBezTo>
                  <a:cubicBezTo>
                    <a:pt x="45" y="1390"/>
                    <a:pt x="45" y="1390"/>
                    <a:pt x="45" y="1390"/>
                  </a:cubicBezTo>
                  <a:cubicBezTo>
                    <a:pt x="45" y="1406"/>
                    <a:pt x="44" y="1420"/>
                    <a:pt x="43" y="1429"/>
                  </a:cubicBezTo>
                  <a:cubicBezTo>
                    <a:pt x="39" y="1446"/>
                    <a:pt x="21" y="1480"/>
                    <a:pt x="29" y="1496"/>
                  </a:cubicBezTo>
                  <a:cubicBezTo>
                    <a:pt x="38" y="1512"/>
                    <a:pt x="47" y="1516"/>
                    <a:pt x="47" y="1516"/>
                  </a:cubicBezTo>
                  <a:cubicBezTo>
                    <a:pt x="265" y="1519"/>
                    <a:pt x="265" y="1519"/>
                    <a:pt x="265" y="1519"/>
                  </a:cubicBezTo>
                  <a:cubicBezTo>
                    <a:pt x="277" y="1519"/>
                    <a:pt x="269" y="1512"/>
                    <a:pt x="260" y="1505"/>
                  </a:cubicBezTo>
                  <a:close/>
                </a:path>
              </a:pathLst>
            </a:custGeom>
            <a:solidFill>
              <a:srgbClr val="F4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9EF835D6-9AD8-9D61-9BF5-665A02EC9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6877" y="8662728"/>
              <a:ext cx="396875" cy="1035050"/>
            </a:xfrm>
            <a:custGeom>
              <a:avLst/>
              <a:gdLst>
                <a:gd name="T0" fmla="*/ 332 w 602"/>
                <a:gd name="T1" fmla="*/ 36 h 1569"/>
                <a:gd name="T2" fmla="*/ 238 w 602"/>
                <a:gd name="T3" fmla="*/ 244 h 1569"/>
                <a:gd name="T4" fmla="*/ 217 w 602"/>
                <a:gd name="T5" fmla="*/ 753 h 1569"/>
                <a:gd name="T6" fmla="*/ 116 w 602"/>
                <a:gd name="T7" fmla="*/ 1010 h 1569"/>
                <a:gd name="T8" fmla="*/ 68 w 602"/>
                <a:gd name="T9" fmla="*/ 1347 h 1569"/>
                <a:gd name="T10" fmla="*/ 68 w 602"/>
                <a:gd name="T11" fmla="*/ 1347 h 1569"/>
                <a:gd name="T12" fmla="*/ 42 w 602"/>
                <a:gd name="T13" fmla="*/ 1420 h 1569"/>
                <a:gd name="T14" fmla="*/ 13 w 602"/>
                <a:gd name="T15" fmla="*/ 1458 h 1569"/>
                <a:gd name="T16" fmla="*/ 17 w 602"/>
                <a:gd name="T17" fmla="*/ 1544 h 1569"/>
                <a:gd name="T18" fmla="*/ 28 w 602"/>
                <a:gd name="T19" fmla="*/ 1558 h 1569"/>
                <a:gd name="T20" fmla="*/ 112 w 602"/>
                <a:gd name="T21" fmla="*/ 1519 h 1569"/>
                <a:gd name="T22" fmla="*/ 129 w 602"/>
                <a:gd name="T23" fmla="*/ 1446 h 1569"/>
                <a:gd name="T24" fmla="*/ 141 w 602"/>
                <a:gd name="T25" fmla="*/ 1369 h 1569"/>
                <a:gd name="T26" fmla="*/ 382 w 602"/>
                <a:gd name="T27" fmla="*/ 776 h 1569"/>
                <a:gd name="T28" fmla="*/ 558 w 602"/>
                <a:gd name="T29" fmla="*/ 264 h 1569"/>
                <a:gd name="T30" fmla="*/ 602 w 602"/>
                <a:gd name="T31" fmla="*/ 0 h 1569"/>
                <a:gd name="T32" fmla="*/ 332 w 602"/>
                <a:gd name="T33" fmla="*/ 36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1569">
                  <a:moveTo>
                    <a:pt x="332" y="36"/>
                  </a:moveTo>
                  <a:cubicBezTo>
                    <a:pt x="332" y="36"/>
                    <a:pt x="256" y="150"/>
                    <a:pt x="238" y="244"/>
                  </a:cubicBezTo>
                  <a:cubicBezTo>
                    <a:pt x="220" y="339"/>
                    <a:pt x="252" y="629"/>
                    <a:pt x="217" y="753"/>
                  </a:cubicBezTo>
                  <a:cubicBezTo>
                    <a:pt x="198" y="820"/>
                    <a:pt x="127" y="923"/>
                    <a:pt x="116" y="1010"/>
                  </a:cubicBezTo>
                  <a:cubicBezTo>
                    <a:pt x="106" y="1097"/>
                    <a:pt x="68" y="1347"/>
                    <a:pt x="68" y="1347"/>
                  </a:cubicBezTo>
                  <a:cubicBezTo>
                    <a:pt x="68" y="1347"/>
                    <a:pt x="68" y="1347"/>
                    <a:pt x="68" y="1347"/>
                  </a:cubicBezTo>
                  <a:cubicBezTo>
                    <a:pt x="62" y="1373"/>
                    <a:pt x="53" y="1405"/>
                    <a:pt x="42" y="1420"/>
                  </a:cubicBezTo>
                  <a:cubicBezTo>
                    <a:pt x="35" y="1430"/>
                    <a:pt x="22" y="1441"/>
                    <a:pt x="13" y="1458"/>
                  </a:cubicBezTo>
                  <a:cubicBezTo>
                    <a:pt x="0" y="1484"/>
                    <a:pt x="7" y="1523"/>
                    <a:pt x="17" y="1544"/>
                  </a:cubicBezTo>
                  <a:cubicBezTo>
                    <a:pt x="22" y="1555"/>
                    <a:pt x="17" y="1555"/>
                    <a:pt x="28" y="1558"/>
                  </a:cubicBezTo>
                  <a:cubicBezTo>
                    <a:pt x="62" y="1569"/>
                    <a:pt x="98" y="1551"/>
                    <a:pt x="112" y="1519"/>
                  </a:cubicBezTo>
                  <a:cubicBezTo>
                    <a:pt x="120" y="1501"/>
                    <a:pt x="127" y="1477"/>
                    <a:pt x="129" y="1446"/>
                  </a:cubicBezTo>
                  <a:cubicBezTo>
                    <a:pt x="130" y="1414"/>
                    <a:pt x="135" y="1388"/>
                    <a:pt x="141" y="1369"/>
                  </a:cubicBezTo>
                  <a:cubicBezTo>
                    <a:pt x="382" y="776"/>
                    <a:pt x="382" y="776"/>
                    <a:pt x="382" y="776"/>
                  </a:cubicBezTo>
                  <a:cubicBezTo>
                    <a:pt x="558" y="264"/>
                    <a:pt x="558" y="264"/>
                    <a:pt x="558" y="264"/>
                  </a:cubicBezTo>
                  <a:cubicBezTo>
                    <a:pt x="602" y="0"/>
                    <a:pt x="602" y="0"/>
                    <a:pt x="602" y="0"/>
                  </a:cubicBezTo>
                  <a:lnTo>
                    <a:pt x="332" y="36"/>
                  </a:lnTo>
                  <a:close/>
                </a:path>
              </a:pathLst>
            </a:custGeom>
            <a:solidFill>
              <a:srgbClr val="F79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11A15671-C5B7-B297-53BD-0D7255C23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1639" y="9623165"/>
              <a:ext cx="82550" cy="71438"/>
            </a:xfrm>
            <a:custGeom>
              <a:avLst/>
              <a:gdLst>
                <a:gd name="T0" fmla="*/ 125 w 125"/>
                <a:gd name="T1" fmla="*/ 44 h 106"/>
                <a:gd name="T2" fmla="*/ 19 w 125"/>
                <a:gd name="T3" fmla="*/ 0 h 106"/>
                <a:gd name="T4" fmla="*/ 9 w 125"/>
                <a:gd name="T5" fmla="*/ 86 h 106"/>
                <a:gd name="T6" fmla="*/ 63 w 125"/>
                <a:gd name="T7" fmla="*/ 105 h 106"/>
                <a:gd name="T8" fmla="*/ 111 w 125"/>
                <a:gd name="T9" fmla="*/ 76 h 106"/>
                <a:gd name="T10" fmla="*/ 125 w 125"/>
                <a:gd name="T11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6">
                  <a:moveTo>
                    <a:pt x="125" y="44"/>
                  </a:moveTo>
                  <a:cubicBezTo>
                    <a:pt x="72" y="53"/>
                    <a:pt x="38" y="23"/>
                    <a:pt x="19" y="0"/>
                  </a:cubicBezTo>
                  <a:cubicBezTo>
                    <a:pt x="6" y="26"/>
                    <a:pt x="0" y="65"/>
                    <a:pt x="9" y="86"/>
                  </a:cubicBezTo>
                  <a:cubicBezTo>
                    <a:pt x="18" y="105"/>
                    <a:pt x="43" y="104"/>
                    <a:pt x="63" y="105"/>
                  </a:cubicBezTo>
                  <a:cubicBezTo>
                    <a:pt x="84" y="106"/>
                    <a:pt x="100" y="94"/>
                    <a:pt x="111" y="76"/>
                  </a:cubicBezTo>
                  <a:cubicBezTo>
                    <a:pt x="115" y="67"/>
                    <a:pt x="120" y="57"/>
                    <a:pt x="125" y="44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63A1EA4D-35E0-76C0-886B-A82FB223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5889" y="9643803"/>
              <a:ext cx="174625" cy="50800"/>
            </a:xfrm>
            <a:custGeom>
              <a:avLst/>
              <a:gdLst>
                <a:gd name="T0" fmla="*/ 138 w 265"/>
                <a:gd name="T1" fmla="*/ 5 h 75"/>
                <a:gd name="T2" fmla="*/ 14 w 265"/>
                <a:gd name="T3" fmla="*/ 0 h 75"/>
                <a:gd name="T4" fmla="*/ 4 w 265"/>
                <a:gd name="T5" fmla="*/ 52 h 75"/>
                <a:gd name="T6" fmla="*/ 23 w 265"/>
                <a:gd name="T7" fmla="*/ 72 h 75"/>
                <a:gd name="T8" fmla="*/ 256 w 265"/>
                <a:gd name="T9" fmla="*/ 75 h 75"/>
                <a:gd name="T10" fmla="*/ 262 w 265"/>
                <a:gd name="T11" fmla="*/ 65 h 75"/>
                <a:gd name="T12" fmla="*/ 138 w 265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" h="75">
                  <a:moveTo>
                    <a:pt x="138" y="5"/>
                  </a:moveTo>
                  <a:cubicBezTo>
                    <a:pt x="80" y="20"/>
                    <a:pt x="38" y="10"/>
                    <a:pt x="14" y="0"/>
                  </a:cubicBezTo>
                  <a:cubicBezTo>
                    <a:pt x="8" y="18"/>
                    <a:pt x="0" y="40"/>
                    <a:pt x="4" y="52"/>
                  </a:cubicBezTo>
                  <a:cubicBezTo>
                    <a:pt x="9" y="68"/>
                    <a:pt x="17" y="71"/>
                    <a:pt x="23" y="72"/>
                  </a:cubicBezTo>
                  <a:cubicBezTo>
                    <a:pt x="76" y="73"/>
                    <a:pt x="216" y="75"/>
                    <a:pt x="256" y="75"/>
                  </a:cubicBezTo>
                  <a:cubicBezTo>
                    <a:pt x="262" y="75"/>
                    <a:pt x="265" y="69"/>
                    <a:pt x="262" y="65"/>
                  </a:cubicBezTo>
                  <a:cubicBezTo>
                    <a:pt x="252" y="53"/>
                    <a:pt x="142" y="8"/>
                    <a:pt x="138" y="5"/>
                  </a:cubicBezTo>
                  <a:close/>
                </a:path>
              </a:pathLst>
            </a:custGeom>
            <a:solidFill>
              <a:srgbClr val="86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F3627F34-A085-E317-E33C-A1EF26AF7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352" y="8665903"/>
              <a:ext cx="292100" cy="512763"/>
            </a:xfrm>
            <a:custGeom>
              <a:avLst/>
              <a:gdLst>
                <a:gd name="T0" fmla="*/ 173 w 442"/>
                <a:gd name="T1" fmla="*/ 771 h 776"/>
                <a:gd name="T2" fmla="*/ 187 w 442"/>
                <a:gd name="T3" fmla="*/ 772 h 776"/>
                <a:gd name="T4" fmla="*/ 188 w 442"/>
                <a:gd name="T5" fmla="*/ 772 h 776"/>
                <a:gd name="T6" fmla="*/ 201 w 442"/>
                <a:gd name="T7" fmla="*/ 773 h 776"/>
                <a:gd name="T8" fmla="*/ 202 w 442"/>
                <a:gd name="T9" fmla="*/ 773 h 776"/>
                <a:gd name="T10" fmla="*/ 216 w 442"/>
                <a:gd name="T11" fmla="*/ 774 h 776"/>
                <a:gd name="T12" fmla="*/ 216 w 442"/>
                <a:gd name="T13" fmla="*/ 774 h 776"/>
                <a:gd name="T14" fmla="*/ 230 w 442"/>
                <a:gd name="T15" fmla="*/ 774 h 776"/>
                <a:gd name="T16" fmla="*/ 387 w 442"/>
                <a:gd name="T17" fmla="*/ 768 h 776"/>
                <a:gd name="T18" fmla="*/ 423 w 442"/>
                <a:gd name="T19" fmla="*/ 326 h 776"/>
                <a:gd name="T20" fmla="*/ 407 w 442"/>
                <a:gd name="T21" fmla="*/ 63 h 776"/>
                <a:gd name="T22" fmla="*/ 390 w 442"/>
                <a:gd name="T23" fmla="*/ 60 h 776"/>
                <a:gd name="T24" fmla="*/ 400 w 442"/>
                <a:gd name="T25" fmla="*/ 0 h 776"/>
                <a:gd name="T26" fmla="*/ 119 w 442"/>
                <a:gd name="T27" fmla="*/ 35 h 776"/>
                <a:gd name="T28" fmla="*/ 22 w 442"/>
                <a:gd name="T29" fmla="*/ 244 h 776"/>
                <a:gd name="T30" fmla="*/ 0 w 442"/>
                <a:gd name="T31" fmla="*/ 752 h 776"/>
                <a:gd name="T32" fmla="*/ 173 w 442"/>
                <a:gd name="T33" fmla="*/ 771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2" h="776">
                  <a:moveTo>
                    <a:pt x="173" y="771"/>
                  </a:moveTo>
                  <a:cubicBezTo>
                    <a:pt x="178" y="772"/>
                    <a:pt x="182" y="772"/>
                    <a:pt x="187" y="772"/>
                  </a:cubicBezTo>
                  <a:cubicBezTo>
                    <a:pt x="188" y="772"/>
                    <a:pt x="188" y="772"/>
                    <a:pt x="188" y="772"/>
                  </a:cubicBezTo>
                  <a:cubicBezTo>
                    <a:pt x="192" y="772"/>
                    <a:pt x="197" y="773"/>
                    <a:pt x="201" y="773"/>
                  </a:cubicBezTo>
                  <a:cubicBezTo>
                    <a:pt x="202" y="773"/>
                    <a:pt x="202" y="773"/>
                    <a:pt x="202" y="773"/>
                  </a:cubicBezTo>
                  <a:cubicBezTo>
                    <a:pt x="206" y="773"/>
                    <a:pt x="211" y="773"/>
                    <a:pt x="216" y="774"/>
                  </a:cubicBezTo>
                  <a:cubicBezTo>
                    <a:pt x="216" y="774"/>
                    <a:pt x="216" y="774"/>
                    <a:pt x="216" y="774"/>
                  </a:cubicBezTo>
                  <a:cubicBezTo>
                    <a:pt x="221" y="774"/>
                    <a:pt x="225" y="774"/>
                    <a:pt x="230" y="774"/>
                  </a:cubicBezTo>
                  <a:cubicBezTo>
                    <a:pt x="282" y="776"/>
                    <a:pt x="346" y="775"/>
                    <a:pt x="387" y="768"/>
                  </a:cubicBezTo>
                  <a:cubicBezTo>
                    <a:pt x="407" y="559"/>
                    <a:pt x="415" y="369"/>
                    <a:pt x="423" y="326"/>
                  </a:cubicBezTo>
                  <a:cubicBezTo>
                    <a:pt x="442" y="224"/>
                    <a:pt x="407" y="63"/>
                    <a:pt x="407" y="63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41" y="149"/>
                    <a:pt x="22" y="244"/>
                  </a:cubicBezTo>
                  <a:cubicBezTo>
                    <a:pt x="3" y="338"/>
                    <a:pt x="36" y="629"/>
                    <a:pt x="0" y="752"/>
                  </a:cubicBezTo>
                  <a:cubicBezTo>
                    <a:pt x="0" y="752"/>
                    <a:pt x="80" y="765"/>
                    <a:pt x="173" y="771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A417F31E-DE5D-1B8A-C672-2B26825BE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7177" y="8253153"/>
              <a:ext cx="269875" cy="482600"/>
            </a:xfrm>
            <a:custGeom>
              <a:avLst/>
              <a:gdLst>
                <a:gd name="T0" fmla="*/ 179 w 408"/>
                <a:gd name="T1" fmla="*/ 6 h 733"/>
                <a:gd name="T2" fmla="*/ 40 w 408"/>
                <a:gd name="T3" fmla="*/ 43 h 733"/>
                <a:gd name="T4" fmla="*/ 135 w 408"/>
                <a:gd name="T5" fmla="*/ 484 h 733"/>
                <a:gd name="T6" fmla="*/ 98 w 408"/>
                <a:gd name="T7" fmla="*/ 686 h 733"/>
                <a:gd name="T8" fmla="*/ 401 w 408"/>
                <a:gd name="T9" fmla="*/ 689 h 733"/>
                <a:gd name="T10" fmla="*/ 401 w 408"/>
                <a:gd name="T11" fmla="*/ 253 h 733"/>
                <a:gd name="T12" fmla="*/ 319 w 408"/>
                <a:gd name="T13" fmla="*/ 38 h 733"/>
                <a:gd name="T14" fmla="*/ 179 w 408"/>
                <a:gd name="T15" fmla="*/ 6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8" h="733">
                  <a:moveTo>
                    <a:pt x="179" y="6"/>
                  </a:moveTo>
                  <a:cubicBezTo>
                    <a:pt x="179" y="6"/>
                    <a:pt x="79" y="0"/>
                    <a:pt x="40" y="43"/>
                  </a:cubicBezTo>
                  <a:cubicBezTo>
                    <a:pt x="0" y="86"/>
                    <a:pt x="127" y="429"/>
                    <a:pt x="135" y="484"/>
                  </a:cubicBezTo>
                  <a:cubicBezTo>
                    <a:pt x="142" y="539"/>
                    <a:pt x="98" y="686"/>
                    <a:pt x="98" y="686"/>
                  </a:cubicBezTo>
                  <a:cubicBezTo>
                    <a:pt x="98" y="686"/>
                    <a:pt x="333" y="733"/>
                    <a:pt x="401" y="689"/>
                  </a:cubicBezTo>
                  <a:cubicBezTo>
                    <a:pt x="401" y="689"/>
                    <a:pt x="408" y="292"/>
                    <a:pt x="401" y="253"/>
                  </a:cubicBezTo>
                  <a:cubicBezTo>
                    <a:pt x="393" y="214"/>
                    <a:pt x="333" y="54"/>
                    <a:pt x="319" y="38"/>
                  </a:cubicBezTo>
                  <a:cubicBezTo>
                    <a:pt x="304" y="22"/>
                    <a:pt x="179" y="6"/>
                    <a:pt x="179" y="6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9725B300-54E4-1F86-5A0D-1D1523F8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7639" y="8167428"/>
              <a:ext cx="92075" cy="163513"/>
            </a:xfrm>
            <a:custGeom>
              <a:avLst/>
              <a:gdLst>
                <a:gd name="T0" fmla="*/ 49 w 140"/>
                <a:gd name="T1" fmla="*/ 2 h 248"/>
                <a:gd name="T2" fmla="*/ 47 w 140"/>
                <a:gd name="T3" fmla="*/ 10 h 248"/>
                <a:gd name="T4" fmla="*/ 14 w 140"/>
                <a:gd name="T5" fmla="*/ 136 h 248"/>
                <a:gd name="T6" fmla="*/ 122 w 140"/>
                <a:gd name="T7" fmla="*/ 237 h 248"/>
                <a:gd name="T8" fmla="*/ 108 w 140"/>
                <a:gd name="T9" fmla="*/ 152 h 248"/>
                <a:gd name="T10" fmla="*/ 120 w 140"/>
                <a:gd name="T11" fmla="*/ 94 h 248"/>
                <a:gd name="T12" fmla="*/ 127 w 140"/>
                <a:gd name="T13" fmla="*/ 59 h 248"/>
                <a:gd name="T14" fmla="*/ 138 w 140"/>
                <a:gd name="T15" fmla="*/ 0 h 248"/>
                <a:gd name="T16" fmla="*/ 49 w 140"/>
                <a:gd name="T17" fmla="*/ 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48">
                  <a:moveTo>
                    <a:pt x="49" y="2"/>
                  </a:moveTo>
                  <a:cubicBezTo>
                    <a:pt x="49" y="2"/>
                    <a:pt x="48" y="5"/>
                    <a:pt x="47" y="10"/>
                  </a:cubicBezTo>
                  <a:cubicBezTo>
                    <a:pt x="43" y="34"/>
                    <a:pt x="26" y="114"/>
                    <a:pt x="14" y="136"/>
                  </a:cubicBezTo>
                  <a:cubicBezTo>
                    <a:pt x="0" y="163"/>
                    <a:pt x="62" y="248"/>
                    <a:pt x="122" y="237"/>
                  </a:cubicBezTo>
                  <a:cubicBezTo>
                    <a:pt x="140" y="234"/>
                    <a:pt x="107" y="159"/>
                    <a:pt x="108" y="152"/>
                  </a:cubicBezTo>
                  <a:cubicBezTo>
                    <a:pt x="111" y="136"/>
                    <a:pt x="116" y="116"/>
                    <a:pt x="120" y="94"/>
                  </a:cubicBezTo>
                  <a:cubicBezTo>
                    <a:pt x="122" y="82"/>
                    <a:pt x="124" y="70"/>
                    <a:pt x="127" y="59"/>
                  </a:cubicBezTo>
                  <a:cubicBezTo>
                    <a:pt x="133" y="26"/>
                    <a:pt x="138" y="0"/>
                    <a:pt x="138" y="0"/>
                  </a:cubicBezTo>
                  <a:lnTo>
                    <a:pt x="49" y="2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14BF7907-5EC5-2A00-33C0-6F6F398E3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9064" y="8167428"/>
              <a:ext cx="61913" cy="61913"/>
            </a:xfrm>
            <a:custGeom>
              <a:avLst/>
              <a:gdLst>
                <a:gd name="T0" fmla="*/ 2 w 93"/>
                <a:gd name="T1" fmla="*/ 10 h 94"/>
                <a:gd name="T2" fmla="*/ 4 w 93"/>
                <a:gd name="T3" fmla="*/ 2 h 94"/>
                <a:gd name="T4" fmla="*/ 93 w 93"/>
                <a:gd name="T5" fmla="*/ 0 h 94"/>
                <a:gd name="T6" fmla="*/ 82 w 93"/>
                <a:gd name="T7" fmla="*/ 59 h 94"/>
                <a:gd name="T8" fmla="*/ 75 w 93"/>
                <a:gd name="T9" fmla="*/ 94 h 94"/>
                <a:gd name="T10" fmla="*/ 32 w 93"/>
                <a:gd name="T11" fmla="*/ 73 h 94"/>
                <a:gd name="T12" fmla="*/ 0 w 93"/>
                <a:gd name="T13" fmla="*/ 24 h 94"/>
                <a:gd name="T14" fmla="*/ 2 w 93"/>
                <a:gd name="T15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4">
                  <a:moveTo>
                    <a:pt x="2" y="10"/>
                  </a:moveTo>
                  <a:cubicBezTo>
                    <a:pt x="3" y="5"/>
                    <a:pt x="4" y="2"/>
                    <a:pt x="4" y="2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88" y="26"/>
                    <a:pt x="82" y="59"/>
                  </a:cubicBezTo>
                  <a:cubicBezTo>
                    <a:pt x="79" y="70"/>
                    <a:pt x="77" y="82"/>
                    <a:pt x="75" y="94"/>
                  </a:cubicBezTo>
                  <a:cubicBezTo>
                    <a:pt x="61" y="92"/>
                    <a:pt x="46" y="85"/>
                    <a:pt x="32" y="73"/>
                  </a:cubicBezTo>
                  <a:cubicBezTo>
                    <a:pt x="16" y="59"/>
                    <a:pt x="6" y="42"/>
                    <a:pt x="0" y="24"/>
                  </a:cubicBezTo>
                  <a:cubicBezTo>
                    <a:pt x="1" y="19"/>
                    <a:pt x="2" y="14"/>
                    <a:pt x="2" y="10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B0ABE220-A85F-4725-C0AF-7865EB21F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752" y="8030903"/>
              <a:ext cx="146050" cy="190500"/>
            </a:xfrm>
            <a:custGeom>
              <a:avLst/>
              <a:gdLst>
                <a:gd name="T0" fmla="*/ 124 w 220"/>
                <a:gd name="T1" fmla="*/ 5 h 290"/>
                <a:gd name="T2" fmla="*/ 55 w 220"/>
                <a:gd name="T3" fmla="*/ 34 h 290"/>
                <a:gd name="T4" fmla="*/ 66 w 220"/>
                <a:gd name="T5" fmla="*/ 233 h 290"/>
                <a:gd name="T6" fmla="*/ 206 w 220"/>
                <a:gd name="T7" fmla="*/ 156 h 290"/>
                <a:gd name="T8" fmla="*/ 124 w 220"/>
                <a:gd name="T9" fmla="*/ 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90">
                  <a:moveTo>
                    <a:pt x="124" y="5"/>
                  </a:moveTo>
                  <a:cubicBezTo>
                    <a:pt x="124" y="5"/>
                    <a:pt x="82" y="0"/>
                    <a:pt x="55" y="34"/>
                  </a:cubicBezTo>
                  <a:cubicBezTo>
                    <a:pt x="29" y="69"/>
                    <a:pt x="0" y="175"/>
                    <a:pt x="66" y="233"/>
                  </a:cubicBezTo>
                  <a:cubicBezTo>
                    <a:pt x="132" y="290"/>
                    <a:pt x="197" y="225"/>
                    <a:pt x="206" y="156"/>
                  </a:cubicBezTo>
                  <a:cubicBezTo>
                    <a:pt x="216" y="86"/>
                    <a:pt x="220" y="3"/>
                    <a:pt x="124" y="5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1ED84ED1-F9E2-39FD-C2F3-F70D90151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4927" y="8105515"/>
              <a:ext cx="31750" cy="42863"/>
            </a:xfrm>
            <a:custGeom>
              <a:avLst/>
              <a:gdLst>
                <a:gd name="T0" fmla="*/ 38 w 46"/>
                <a:gd name="T1" fmla="*/ 42 h 65"/>
                <a:gd name="T2" fmla="*/ 8 w 46"/>
                <a:gd name="T3" fmla="*/ 61 h 65"/>
                <a:gd name="T4" fmla="*/ 7 w 46"/>
                <a:gd name="T5" fmla="*/ 24 h 65"/>
                <a:gd name="T6" fmla="*/ 37 w 46"/>
                <a:gd name="T7" fmla="*/ 5 h 65"/>
                <a:gd name="T8" fmla="*/ 38 w 46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5">
                  <a:moveTo>
                    <a:pt x="38" y="42"/>
                  </a:moveTo>
                  <a:cubicBezTo>
                    <a:pt x="30" y="57"/>
                    <a:pt x="17" y="65"/>
                    <a:pt x="8" y="61"/>
                  </a:cubicBezTo>
                  <a:cubicBezTo>
                    <a:pt x="0" y="56"/>
                    <a:pt x="0" y="39"/>
                    <a:pt x="7" y="24"/>
                  </a:cubicBezTo>
                  <a:cubicBezTo>
                    <a:pt x="15" y="9"/>
                    <a:pt x="28" y="0"/>
                    <a:pt x="37" y="5"/>
                  </a:cubicBezTo>
                  <a:cubicBezTo>
                    <a:pt x="45" y="10"/>
                    <a:pt x="46" y="26"/>
                    <a:pt x="38" y="42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4116DF11-276D-D534-A771-BF48D9F4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689" y="8021378"/>
              <a:ext cx="93663" cy="112713"/>
            </a:xfrm>
            <a:custGeom>
              <a:avLst/>
              <a:gdLst>
                <a:gd name="T0" fmla="*/ 143 w 143"/>
                <a:gd name="T1" fmla="*/ 8 h 172"/>
                <a:gd name="T2" fmla="*/ 46 w 143"/>
                <a:gd name="T3" fmla="*/ 113 h 172"/>
                <a:gd name="T4" fmla="*/ 0 w 143"/>
                <a:gd name="T5" fmla="*/ 172 h 172"/>
                <a:gd name="T6" fmla="*/ 55 w 143"/>
                <a:gd name="T7" fmla="*/ 24 h 172"/>
                <a:gd name="T8" fmla="*/ 143 w 143"/>
                <a:gd name="T9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2">
                  <a:moveTo>
                    <a:pt x="143" y="8"/>
                  </a:moveTo>
                  <a:cubicBezTo>
                    <a:pt x="143" y="8"/>
                    <a:pt x="86" y="109"/>
                    <a:pt x="46" y="113"/>
                  </a:cubicBezTo>
                  <a:cubicBezTo>
                    <a:pt x="6" y="118"/>
                    <a:pt x="0" y="172"/>
                    <a:pt x="0" y="172"/>
                  </a:cubicBezTo>
                  <a:cubicBezTo>
                    <a:pt x="0" y="172"/>
                    <a:pt x="15" y="48"/>
                    <a:pt x="55" y="24"/>
                  </a:cubicBezTo>
                  <a:cubicBezTo>
                    <a:pt x="95" y="0"/>
                    <a:pt x="143" y="8"/>
                    <a:pt x="143" y="8"/>
                  </a:cubicBezTo>
                  <a:close/>
                </a:path>
              </a:pathLst>
            </a:custGeom>
            <a:solidFill>
              <a:srgbClr val="F7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0DE65541-94D7-3506-2CEC-97C1679E7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752" y="8092815"/>
              <a:ext cx="30163" cy="46038"/>
            </a:xfrm>
            <a:custGeom>
              <a:avLst/>
              <a:gdLst>
                <a:gd name="T0" fmla="*/ 45 w 48"/>
                <a:gd name="T1" fmla="*/ 31 h 70"/>
                <a:gd name="T2" fmla="*/ 30 w 48"/>
                <a:gd name="T3" fmla="*/ 67 h 70"/>
                <a:gd name="T4" fmla="*/ 3 w 48"/>
                <a:gd name="T5" fmla="*/ 39 h 70"/>
                <a:gd name="T6" fmla="*/ 18 w 48"/>
                <a:gd name="T7" fmla="*/ 2 h 70"/>
                <a:gd name="T8" fmla="*/ 45 w 48"/>
                <a:gd name="T9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0">
                  <a:moveTo>
                    <a:pt x="45" y="31"/>
                  </a:moveTo>
                  <a:cubicBezTo>
                    <a:pt x="48" y="49"/>
                    <a:pt x="41" y="65"/>
                    <a:pt x="30" y="67"/>
                  </a:cubicBezTo>
                  <a:cubicBezTo>
                    <a:pt x="18" y="70"/>
                    <a:pt x="6" y="57"/>
                    <a:pt x="3" y="39"/>
                  </a:cubicBezTo>
                  <a:cubicBezTo>
                    <a:pt x="0" y="21"/>
                    <a:pt x="7" y="5"/>
                    <a:pt x="18" y="2"/>
                  </a:cubicBezTo>
                  <a:cubicBezTo>
                    <a:pt x="29" y="0"/>
                    <a:pt x="41" y="13"/>
                    <a:pt x="45" y="31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226D54A8-8648-3444-A815-BA1621233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602" y="8156315"/>
              <a:ext cx="44450" cy="22225"/>
            </a:xfrm>
            <a:custGeom>
              <a:avLst/>
              <a:gdLst>
                <a:gd name="T0" fmla="*/ 5 w 66"/>
                <a:gd name="T1" fmla="*/ 0 h 35"/>
                <a:gd name="T2" fmla="*/ 66 w 66"/>
                <a:gd name="T3" fmla="*/ 12 h 35"/>
                <a:gd name="T4" fmla="*/ 33 w 66"/>
                <a:gd name="T5" fmla="*/ 30 h 35"/>
                <a:gd name="T6" fmla="*/ 5 w 6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35">
                  <a:moveTo>
                    <a:pt x="5" y="0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0" y="35"/>
                    <a:pt x="33" y="30"/>
                  </a:cubicBezTo>
                  <a:cubicBezTo>
                    <a:pt x="0" y="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69">
              <a:extLst>
                <a:ext uri="{FF2B5EF4-FFF2-40B4-BE49-F238E27FC236}">
                  <a16:creationId xmlns:a16="http://schemas.microsoft.com/office/drawing/2014/main" id="{E1C327BD-F97F-249D-87A1-7A47BA68A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298" y="8467465"/>
              <a:ext cx="80963" cy="104775"/>
            </a:xfrm>
            <a:custGeom>
              <a:avLst/>
              <a:gdLst>
                <a:gd name="T0" fmla="*/ 0 w 122"/>
                <a:gd name="T1" fmla="*/ 42 h 159"/>
                <a:gd name="T2" fmla="*/ 8 w 122"/>
                <a:gd name="T3" fmla="*/ 61 h 159"/>
                <a:gd name="T4" fmla="*/ 82 w 122"/>
                <a:gd name="T5" fmla="*/ 159 h 159"/>
                <a:gd name="T6" fmla="*/ 122 w 122"/>
                <a:gd name="T7" fmla="*/ 69 h 159"/>
                <a:gd name="T8" fmla="*/ 105 w 122"/>
                <a:gd name="T9" fmla="*/ 0 h 159"/>
                <a:gd name="T10" fmla="*/ 0 w 122"/>
                <a:gd name="T11" fmla="*/ 4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59">
                  <a:moveTo>
                    <a:pt x="0" y="42"/>
                  </a:moveTo>
                  <a:cubicBezTo>
                    <a:pt x="3" y="51"/>
                    <a:pt x="5" y="54"/>
                    <a:pt x="8" y="61"/>
                  </a:cubicBezTo>
                  <a:cubicBezTo>
                    <a:pt x="30" y="101"/>
                    <a:pt x="82" y="159"/>
                    <a:pt x="82" y="15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2" y="69"/>
                    <a:pt x="116" y="41"/>
                    <a:pt x="105" y="0"/>
                  </a:cubicBezTo>
                  <a:cubicBezTo>
                    <a:pt x="66" y="10"/>
                    <a:pt x="29" y="16"/>
                    <a:pt x="0" y="42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0">
              <a:extLst>
                <a:ext uri="{FF2B5EF4-FFF2-40B4-BE49-F238E27FC236}">
                  <a16:creationId xmlns:a16="http://schemas.microsoft.com/office/drawing/2014/main" id="{A234B228-F870-2698-2326-64ED0C2B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86" y="8227753"/>
              <a:ext cx="214313" cy="279400"/>
            </a:xfrm>
            <a:custGeom>
              <a:avLst/>
              <a:gdLst>
                <a:gd name="T0" fmla="*/ 324 w 324"/>
                <a:gd name="T1" fmla="*/ 329 h 425"/>
                <a:gd name="T2" fmla="*/ 93 w 324"/>
                <a:gd name="T3" fmla="*/ 423 h 425"/>
                <a:gd name="T4" fmla="*/ 1 w 324"/>
                <a:gd name="T5" fmla="*/ 139 h 425"/>
                <a:gd name="T6" fmla="*/ 139 w 324"/>
                <a:gd name="T7" fmla="*/ 15 h 425"/>
                <a:gd name="T8" fmla="*/ 230 w 324"/>
                <a:gd name="T9" fmla="*/ 112 h 425"/>
                <a:gd name="T10" fmla="*/ 324 w 324"/>
                <a:gd name="T11" fmla="*/ 329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425">
                  <a:moveTo>
                    <a:pt x="324" y="329"/>
                  </a:moveTo>
                  <a:cubicBezTo>
                    <a:pt x="324" y="329"/>
                    <a:pt x="101" y="425"/>
                    <a:pt x="93" y="423"/>
                  </a:cubicBezTo>
                  <a:cubicBezTo>
                    <a:pt x="89" y="422"/>
                    <a:pt x="2" y="276"/>
                    <a:pt x="1" y="139"/>
                  </a:cubicBezTo>
                  <a:cubicBezTo>
                    <a:pt x="0" y="76"/>
                    <a:pt x="66" y="0"/>
                    <a:pt x="139" y="15"/>
                  </a:cubicBezTo>
                  <a:cubicBezTo>
                    <a:pt x="176" y="22"/>
                    <a:pt x="176" y="33"/>
                    <a:pt x="230" y="112"/>
                  </a:cubicBezTo>
                  <a:cubicBezTo>
                    <a:pt x="285" y="191"/>
                    <a:pt x="324" y="329"/>
                    <a:pt x="324" y="329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71">
              <a:extLst>
                <a:ext uri="{FF2B5EF4-FFF2-40B4-BE49-F238E27FC236}">
                  <a16:creationId xmlns:a16="http://schemas.microsoft.com/office/drawing/2014/main" id="{64169E0A-C347-40F6-EFCA-EC8044920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586" y="9583478"/>
              <a:ext cx="119063" cy="114300"/>
            </a:xfrm>
            <a:custGeom>
              <a:avLst/>
              <a:gdLst>
                <a:gd name="T0" fmla="*/ 15 w 181"/>
                <a:gd name="T1" fmla="*/ 0 h 175"/>
                <a:gd name="T2" fmla="*/ 10 w 181"/>
                <a:gd name="T3" fmla="*/ 88 h 175"/>
                <a:gd name="T4" fmla="*/ 0 w 181"/>
                <a:gd name="T5" fmla="*/ 137 h 175"/>
                <a:gd name="T6" fmla="*/ 140 w 181"/>
                <a:gd name="T7" fmla="*/ 88 h 175"/>
                <a:gd name="T8" fmla="*/ 116 w 181"/>
                <a:gd name="T9" fmla="*/ 62 h 175"/>
                <a:gd name="T10" fmla="*/ 110 w 181"/>
                <a:gd name="T11" fmla="*/ 1 h 175"/>
                <a:gd name="T12" fmla="*/ 15 w 18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75">
                  <a:moveTo>
                    <a:pt x="15" y="0"/>
                  </a:moveTo>
                  <a:cubicBezTo>
                    <a:pt x="10" y="88"/>
                    <a:pt x="10" y="88"/>
                    <a:pt x="10" y="88"/>
                  </a:cubicBezTo>
                  <a:cubicBezTo>
                    <a:pt x="8" y="99"/>
                    <a:pt x="0" y="127"/>
                    <a:pt x="0" y="137"/>
                  </a:cubicBezTo>
                  <a:cubicBezTo>
                    <a:pt x="0" y="175"/>
                    <a:pt x="181" y="104"/>
                    <a:pt x="140" y="88"/>
                  </a:cubicBezTo>
                  <a:cubicBezTo>
                    <a:pt x="137" y="86"/>
                    <a:pt x="118" y="74"/>
                    <a:pt x="116" y="62"/>
                  </a:cubicBezTo>
                  <a:cubicBezTo>
                    <a:pt x="115" y="42"/>
                    <a:pt x="110" y="1"/>
                    <a:pt x="110" y="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72">
              <a:extLst>
                <a:ext uri="{FF2B5EF4-FFF2-40B4-BE49-F238E27FC236}">
                  <a16:creationId xmlns:a16="http://schemas.microsoft.com/office/drawing/2014/main" id="{C5802919-EE6E-D6CE-1CC8-7AB8E33EE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823" y="9635865"/>
              <a:ext cx="209550" cy="65088"/>
            </a:xfrm>
            <a:custGeom>
              <a:avLst/>
              <a:gdLst>
                <a:gd name="T0" fmla="*/ 147 w 318"/>
                <a:gd name="T1" fmla="*/ 7 h 98"/>
                <a:gd name="T2" fmla="*/ 83 w 318"/>
                <a:gd name="T3" fmla="*/ 22 h 98"/>
                <a:gd name="T4" fmla="*/ 17 w 318"/>
                <a:gd name="T5" fmla="*/ 7 h 98"/>
                <a:gd name="T6" fmla="*/ 1 w 318"/>
                <a:gd name="T7" fmla="*/ 80 h 98"/>
                <a:gd name="T8" fmla="*/ 292 w 318"/>
                <a:gd name="T9" fmla="*/ 79 h 98"/>
                <a:gd name="T10" fmla="*/ 147 w 318"/>
                <a:gd name="T11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98">
                  <a:moveTo>
                    <a:pt x="147" y="7"/>
                  </a:moveTo>
                  <a:cubicBezTo>
                    <a:pt x="147" y="7"/>
                    <a:pt x="105" y="19"/>
                    <a:pt x="83" y="22"/>
                  </a:cubicBezTo>
                  <a:cubicBezTo>
                    <a:pt x="61" y="25"/>
                    <a:pt x="32" y="0"/>
                    <a:pt x="17" y="7"/>
                  </a:cubicBezTo>
                  <a:cubicBezTo>
                    <a:pt x="0" y="14"/>
                    <a:pt x="1" y="80"/>
                    <a:pt x="1" y="80"/>
                  </a:cubicBezTo>
                  <a:cubicBezTo>
                    <a:pt x="1" y="80"/>
                    <a:pt x="228" y="98"/>
                    <a:pt x="292" y="79"/>
                  </a:cubicBezTo>
                  <a:cubicBezTo>
                    <a:pt x="318" y="71"/>
                    <a:pt x="234" y="34"/>
                    <a:pt x="147" y="7"/>
                  </a:cubicBezTo>
                  <a:close/>
                </a:path>
              </a:pathLst>
            </a:custGeom>
            <a:solidFill>
              <a:srgbClr val="DD5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73">
              <a:extLst>
                <a:ext uri="{FF2B5EF4-FFF2-40B4-BE49-F238E27FC236}">
                  <a16:creationId xmlns:a16="http://schemas.microsoft.com/office/drawing/2014/main" id="{CC3EED86-EC27-1D71-7B8B-56E97CF7C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111" y="9583478"/>
              <a:ext cx="120650" cy="114300"/>
            </a:xfrm>
            <a:custGeom>
              <a:avLst/>
              <a:gdLst>
                <a:gd name="T0" fmla="*/ 15 w 181"/>
                <a:gd name="T1" fmla="*/ 0 h 175"/>
                <a:gd name="T2" fmla="*/ 10 w 181"/>
                <a:gd name="T3" fmla="*/ 88 h 175"/>
                <a:gd name="T4" fmla="*/ 0 w 181"/>
                <a:gd name="T5" fmla="*/ 137 h 175"/>
                <a:gd name="T6" fmla="*/ 141 w 181"/>
                <a:gd name="T7" fmla="*/ 88 h 175"/>
                <a:gd name="T8" fmla="*/ 111 w 181"/>
                <a:gd name="T9" fmla="*/ 53 h 175"/>
                <a:gd name="T10" fmla="*/ 110 w 181"/>
                <a:gd name="T11" fmla="*/ 1 h 175"/>
                <a:gd name="T12" fmla="*/ 15 w 18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75">
                  <a:moveTo>
                    <a:pt x="15" y="0"/>
                  </a:moveTo>
                  <a:cubicBezTo>
                    <a:pt x="10" y="88"/>
                    <a:pt x="10" y="88"/>
                    <a:pt x="10" y="88"/>
                  </a:cubicBezTo>
                  <a:cubicBezTo>
                    <a:pt x="8" y="99"/>
                    <a:pt x="0" y="127"/>
                    <a:pt x="0" y="137"/>
                  </a:cubicBezTo>
                  <a:cubicBezTo>
                    <a:pt x="0" y="175"/>
                    <a:pt x="181" y="104"/>
                    <a:pt x="141" y="88"/>
                  </a:cubicBezTo>
                  <a:cubicBezTo>
                    <a:pt x="137" y="86"/>
                    <a:pt x="112" y="66"/>
                    <a:pt x="111" y="53"/>
                  </a:cubicBezTo>
                  <a:cubicBezTo>
                    <a:pt x="109" y="33"/>
                    <a:pt x="110" y="1"/>
                    <a:pt x="110" y="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74">
              <a:extLst>
                <a:ext uri="{FF2B5EF4-FFF2-40B4-BE49-F238E27FC236}">
                  <a16:creationId xmlns:a16="http://schemas.microsoft.com/office/drawing/2014/main" id="{BCA825B0-D796-A18A-5602-818712691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936" y="9635865"/>
              <a:ext cx="209550" cy="66675"/>
            </a:xfrm>
            <a:custGeom>
              <a:avLst/>
              <a:gdLst>
                <a:gd name="T0" fmla="*/ 147 w 318"/>
                <a:gd name="T1" fmla="*/ 7 h 101"/>
                <a:gd name="T2" fmla="*/ 83 w 318"/>
                <a:gd name="T3" fmla="*/ 22 h 101"/>
                <a:gd name="T4" fmla="*/ 17 w 318"/>
                <a:gd name="T5" fmla="*/ 7 h 101"/>
                <a:gd name="T6" fmla="*/ 0 w 318"/>
                <a:gd name="T7" fmla="*/ 80 h 101"/>
                <a:gd name="T8" fmla="*/ 293 w 318"/>
                <a:gd name="T9" fmla="*/ 79 h 101"/>
                <a:gd name="T10" fmla="*/ 147 w 318"/>
                <a:gd name="T11" fmla="*/ 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01">
                  <a:moveTo>
                    <a:pt x="147" y="7"/>
                  </a:moveTo>
                  <a:cubicBezTo>
                    <a:pt x="147" y="7"/>
                    <a:pt x="105" y="19"/>
                    <a:pt x="83" y="22"/>
                  </a:cubicBezTo>
                  <a:cubicBezTo>
                    <a:pt x="61" y="25"/>
                    <a:pt x="33" y="0"/>
                    <a:pt x="17" y="7"/>
                  </a:cubicBezTo>
                  <a:cubicBezTo>
                    <a:pt x="0" y="14"/>
                    <a:pt x="0" y="80"/>
                    <a:pt x="0" y="80"/>
                  </a:cubicBezTo>
                  <a:cubicBezTo>
                    <a:pt x="0" y="80"/>
                    <a:pt x="228" y="101"/>
                    <a:pt x="293" y="79"/>
                  </a:cubicBezTo>
                  <a:cubicBezTo>
                    <a:pt x="318" y="70"/>
                    <a:pt x="234" y="34"/>
                    <a:pt x="147" y="7"/>
                  </a:cubicBezTo>
                  <a:close/>
                </a:path>
              </a:pathLst>
            </a:custGeom>
            <a:solidFill>
              <a:srgbClr val="DD5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75">
              <a:extLst>
                <a:ext uri="{FF2B5EF4-FFF2-40B4-BE49-F238E27FC236}">
                  <a16:creationId xmlns:a16="http://schemas.microsoft.com/office/drawing/2014/main" id="{0F0C93FE-CBC3-1EE1-464E-6D2285B99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736" y="8072178"/>
              <a:ext cx="250825" cy="519113"/>
            </a:xfrm>
            <a:custGeom>
              <a:avLst/>
              <a:gdLst>
                <a:gd name="T0" fmla="*/ 0 w 381"/>
                <a:gd name="T1" fmla="*/ 691 h 788"/>
                <a:gd name="T2" fmla="*/ 159 w 381"/>
                <a:gd name="T3" fmla="*/ 467 h 788"/>
                <a:gd name="T4" fmla="*/ 163 w 381"/>
                <a:gd name="T5" fmla="*/ 455 h 788"/>
                <a:gd name="T6" fmla="*/ 202 w 381"/>
                <a:gd name="T7" fmla="*/ 341 h 788"/>
                <a:gd name="T8" fmla="*/ 202 w 381"/>
                <a:gd name="T9" fmla="*/ 341 h 788"/>
                <a:gd name="T10" fmla="*/ 226 w 381"/>
                <a:gd name="T11" fmla="*/ 270 h 788"/>
                <a:gd name="T12" fmla="*/ 250 w 381"/>
                <a:gd name="T13" fmla="*/ 196 h 788"/>
                <a:gd name="T14" fmla="*/ 248 w 381"/>
                <a:gd name="T15" fmla="*/ 191 h 788"/>
                <a:gd name="T16" fmla="*/ 231 w 381"/>
                <a:gd name="T17" fmla="*/ 124 h 788"/>
                <a:gd name="T18" fmla="*/ 240 w 381"/>
                <a:gd name="T19" fmla="*/ 89 h 788"/>
                <a:gd name="T20" fmla="*/ 258 w 381"/>
                <a:gd name="T21" fmla="*/ 129 h 788"/>
                <a:gd name="T22" fmla="*/ 271 w 381"/>
                <a:gd name="T23" fmla="*/ 78 h 788"/>
                <a:gd name="T24" fmla="*/ 274 w 381"/>
                <a:gd name="T25" fmla="*/ 31 h 788"/>
                <a:gd name="T26" fmla="*/ 284 w 381"/>
                <a:gd name="T27" fmla="*/ 1 h 788"/>
                <a:gd name="T28" fmla="*/ 285 w 381"/>
                <a:gd name="T29" fmla="*/ 1 h 788"/>
                <a:gd name="T30" fmla="*/ 301 w 381"/>
                <a:gd name="T31" fmla="*/ 77 h 788"/>
                <a:gd name="T32" fmla="*/ 305 w 381"/>
                <a:gd name="T33" fmla="*/ 59 h 788"/>
                <a:gd name="T34" fmla="*/ 309 w 381"/>
                <a:gd name="T35" fmla="*/ 34 h 788"/>
                <a:gd name="T36" fmla="*/ 322 w 381"/>
                <a:gd name="T37" fmla="*/ 2 h 788"/>
                <a:gd name="T38" fmla="*/ 329 w 381"/>
                <a:gd name="T39" fmla="*/ 32 h 788"/>
                <a:gd name="T40" fmla="*/ 328 w 381"/>
                <a:gd name="T41" fmla="*/ 73 h 788"/>
                <a:gd name="T42" fmla="*/ 346 w 381"/>
                <a:gd name="T43" fmla="*/ 19 h 788"/>
                <a:gd name="T44" fmla="*/ 356 w 381"/>
                <a:gd name="T45" fmla="*/ 40 h 788"/>
                <a:gd name="T46" fmla="*/ 350 w 381"/>
                <a:gd name="T47" fmla="*/ 98 h 788"/>
                <a:gd name="T48" fmla="*/ 363 w 381"/>
                <a:gd name="T49" fmla="*/ 49 h 788"/>
                <a:gd name="T50" fmla="*/ 368 w 381"/>
                <a:gd name="T51" fmla="*/ 124 h 788"/>
                <a:gd name="T52" fmla="*/ 366 w 381"/>
                <a:gd name="T53" fmla="*/ 132 h 788"/>
                <a:gd name="T54" fmla="*/ 351 w 381"/>
                <a:gd name="T55" fmla="*/ 176 h 788"/>
                <a:gd name="T56" fmla="*/ 322 w 381"/>
                <a:gd name="T57" fmla="*/ 230 h 788"/>
                <a:gd name="T58" fmla="*/ 308 w 381"/>
                <a:gd name="T59" fmla="*/ 316 h 788"/>
                <a:gd name="T60" fmla="*/ 299 w 381"/>
                <a:gd name="T61" fmla="*/ 375 h 788"/>
                <a:gd name="T62" fmla="*/ 299 w 381"/>
                <a:gd name="T63" fmla="*/ 375 h 788"/>
                <a:gd name="T64" fmla="*/ 282 w 381"/>
                <a:gd name="T65" fmla="*/ 448 h 788"/>
                <a:gd name="T66" fmla="*/ 263 w 381"/>
                <a:gd name="T67" fmla="*/ 526 h 788"/>
                <a:gd name="T68" fmla="*/ 76 w 381"/>
                <a:gd name="T69" fmla="*/ 782 h 788"/>
                <a:gd name="T70" fmla="*/ 72 w 381"/>
                <a:gd name="T71" fmla="*/ 788 h 788"/>
                <a:gd name="T72" fmla="*/ 0 w 381"/>
                <a:gd name="T73" fmla="*/ 69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788">
                  <a:moveTo>
                    <a:pt x="0" y="691"/>
                  </a:moveTo>
                  <a:cubicBezTo>
                    <a:pt x="159" y="467"/>
                    <a:pt x="159" y="467"/>
                    <a:pt x="159" y="467"/>
                  </a:cubicBezTo>
                  <a:cubicBezTo>
                    <a:pt x="159" y="466"/>
                    <a:pt x="161" y="462"/>
                    <a:pt x="163" y="455"/>
                  </a:cubicBezTo>
                  <a:cubicBezTo>
                    <a:pt x="171" y="433"/>
                    <a:pt x="188" y="387"/>
                    <a:pt x="202" y="341"/>
                  </a:cubicBezTo>
                  <a:cubicBezTo>
                    <a:pt x="202" y="341"/>
                    <a:pt x="202" y="341"/>
                    <a:pt x="202" y="341"/>
                  </a:cubicBezTo>
                  <a:cubicBezTo>
                    <a:pt x="207" y="325"/>
                    <a:pt x="217" y="297"/>
                    <a:pt x="226" y="270"/>
                  </a:cubicBezTo>
                  <a:cubicBezTo>
                    <a:pt x="237" y="240"/>
                    <a:pt x="249" y="203"/>
                    <a:pt x="250" y="196"/>
                  </a:cubicBezTo>
                  <a:cubicBezTo>
                    <a:pt x="249" y="195"/>
                    <a:pt x="249" y="193"/>
                    <a:pt x="248" y="191"/>
                  </a:cubicBezTo>
                  <a:cubicBezTo>
                    <a:pt x="242" y="175"/>
                    <a:pt x="234" y="139"/>
                    <a:pt x="231" y="124"/>
                  </a:cubicBezTo>
                  <a:cubicBezTo>
                    <a:pt x="229" y="114"/>
                    <a:pt x="228" y="89"/>
                    <a:pt x="240" y="89"/>
                  </a:cubicBezTo>
                  <a:cubicBezTo>
                    <a:pt x="258" y="89"/>
                    <a:pt x="249" y="114"/>
                    <a:pt x="258" y="129"/>
                  </a:cubicBezTo>
                  <a:cubicBezTo>
                    <a:pt x="261" y="119"/>
                    <a:pt x="267" y="99"/>
                    <a:pt x="271" y="78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5" y="27"/>
                    <a:pt x="271" y="1"/>
                    <a:pt x="284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96" y="2"/>
                    <a:pt x="296" y="30"/>
                    <a:pt x="301" y="77"/>
                  </a:cubicBezTo>
                  <a:cubicBezTo>
                    <a:pt x="302" y="71"/>
                    <a:pt x="304" y="65"/>
                    <a:pt x="305" y="59"/>
                  </a:cubicBezTo>
                  <a:cubicBezTo>
                    <a:pt x="305" y="56"/>
                    <a:pt x="307" y="42"/>
                    <a:pt x="309" y="34"/>
                  </a:cubicBezTo>
                  <a:cubicBezTo>
                    <a:pt x="307" y="21"/>
                    <a:pt x="308" y="0"/>
                    <a:pt x="322" y="2"/>
                  </a:cubicBezTo>
                  <a:cubicBezTo>
                    <a:pt x="329" y="3"/>
                    <a:pt x="329" y="32"/>
                    <a:pt x="329" y="32"/>
                  </a:cubicBezTo>
                  <a:cubicBezTo>
                    <a:pt x="328" y="36"/>
                    <a:pt x="328" y="67"/>
                    <a:pt x="328" y="73"/>
                  </a:cubicBezTo>
                  <a:cubicBezTo>
                    <a:pt x="330" y="62"/>
                    <a:pt x="335" y="19"/>
                    <a:pt x="346" y="19"/>
                  </a:cubicBezTo>
                  <a:cubicBezTo>
                    <a:pt x="355" y="19"/>
                    <a:pt x="356" y="30"/>
                    <a:pt x="356" y="40"/>
                  </a:cubicBezTo>
                  <a:cubicBezTo>
                    <a:pt x="356" y="45"/>
                    <a:pt x="350" y="92"/>
                    <a:pt x="350" y="98"/>
                  </a:cubicBezTo>
                  <a:cubicBezTo>
                    <a:pt x="354" y="91"/>
                    <a:pt x="359" y="49"/>
                    <a:pt x="363" y="49"/>
                  </a:cubicBezTo>
                  <a:cubicBezTo>
                    <a:pt x="381" y="49"/>
                    <a:pt x="375" y="108"/>
                    <a:pt x="368" y="124"/>
                  </a:cubicBezTo>
                  <a:cubicBezTo>
                    <a:pt x="368" y="125"/>
                    <a:pt x="367" y="129"/>
                    <a:pt x="366" y="132"/>
                  </a:cubicBezTo>
                  <a:cubicBezTo>
                    <a:pt x="364" y="143"/>
                    <a:pt x="360" y="160"/>
                    <a:pt x="351" y="176"/>
                  </a:cubicBezTo>
                  <a:cubicBezTo>
                    <a:pt x="340" y="195"/>
                    <a:pt x="324" y="225"/>
                    <a:pt x="322" y="230"/>
                  </a:cubicBezTo>
                  <a:cubicBezTo>
                    <a:pt x="320" y="240"/>
                    <a:pt x="315" y="274"/>
                    <a:pt x="308" y="316"/>
                  </a:cubicBezTo>
                  <a:cubicBezTo>
                    <a:pt x="306" y="335"/>
                    <a:pt x="302" y="355"/>
                    <a:pt x="299" y="375"/>
                  </a:cubicBezTo>
                  <a:cubicBezTo>
                    <a:pt x="299" y="375"/>
                    <a:pt x="299" y="375"/>
                    <a:pt x="299" y="375"/>
                  </a:cubicBezTo>
                  <a:cubicBezTo>
                    <a:pt x="298" y="380"/>
                    <a:pt x="295" y="394"/>
                    <a:pt x="282" y="448"/>
                  </a:cubicBezTo>
                  <a:cubicBezTo>
                    <a:pt x="265" y="521"/>
                    <a:pt x="263" y="524"/>
                    <a:pt x="263" y="526"/>
                  </a:cubicBezTo>
                  <a:cubicBezTo>
                    <a:pt x="255" y="539"/>
                    <a:pt x="83" y="772"/>
                    <a:pt x="76" y="782"/>
                  </a:cubicBezTo>
                  <a:cubicBezTo>
                    <a:pt x="72" y="788"/>
                    <a:pt x="72" y="788"/>
                    <a:pt x="72" y="788"/>
                  </a:cubicBezTo>
                  <a:lnTo>
                    <a:pt x="0" y="691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76">
              <a:extLst>
                <a:ext uri="{FF2B5EF4-FFF2-40B4-BE49-F238E27FC236}">
                  <a16:creationId xmlns:a16="http://schemas.microsoft.com/office/drawing/2014/main" id="{7DC7ECD5-7996-1D2E-1D88-D1A9013EF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186" y="8159490"/>
              <a:ext cx="23813" cy="25400"/>
            </a:xfrm>
            <a:custGeom>
              <a:avLst/>
              <a:gdLst>
                <a:gd name="T0" fmla="*/ 36 w 36"/>
                <a:gd name="T1" fmla="*/ 37 h 37"/>
                <a:gd name="T2" fmla="*/ 0 w 36"/>
                <a:gd name="T3" fmla="*/ 4 h 37"/>
                <a:gd name="T4" fmla="*/ 24 w 36"/>
                <a:gd name="T5" fmla="*/ 8 h 37"/>
                <a:gd name="T6" fmla="*/ 36 w 36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7">
                  <a:moveTo>
                    <a:pt x="36" y="37"/>
                  </a:moveTo>
                  <a:cubicBezTo>
                    <a:pt x="36" y="37"/>
                    <a:pt x="23" y="4"/>
                    <a:pt x="0" y="4"/>
                  </a:cubicBezTo>
                  <a:cubicBezTo>
                    <a:pt x="0" y="4"/>
                    <a:pt x="13" y="0"/>
                    <a:pt x="24" y="8"/>
                  </a:cubicBezTo>
                  <a:cubicBezTo>
                    <a:pt x="35" y="17"/>
                    <a:pt x="36" y="37"/>
                    <a:pt x="36" y="37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77">
              <a:extLst>
                <a:ext uri="{FF2B5EF4-FFF2-40B4-BE49-F238E27FC236}">
                  <a16:creationId xmlns:a16="http://schemas.microsoft.com/office/drawing/2014/main" id="{EAD3F8FC-9ECD-3786-E37A-B30E8A2EC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48" y="8126153"/>
              <a:ext cx="106363" cy="142875"/>
            </a:xfrm>
            <a:custGeom>
              <a:avLst/>
              <a:gdLst>
                <a:gd name="T0" fmla="*/ 20 w 161"/>
                <a:gd name="T1" fmla="*/ 23 h 216"/>
                <a:gd name="T2" fmla="*/ 0 w 161"/>
                <a:gd name="T3" fmla="*/ 153 h 216"/>
                <a:gd name="T4" fmla="*/ 123 w 161"/>
                <a:gd name="T5" fmla="*/ 203 h 216"/>
                <a:gd name="T6" fmla="*/ 135 w 161"/>
                <a:gd name="T7" fmla="*/ 141 h 216"/>
                <a:gd name="T8" fmla="*/ 121 w 161"/>
                <a:gd name="T9" fmla="*/ 36 h 216"/>
                <a:gd name="T10" fmla="*/ 20 w 161"/>
                <a:gd name="T11" fmla="*/ 2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216">
                  <a:moveTo>
                    <a:pt x="20" y="2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78" y="216"/>
                    <a:pt x="123" y="203"/>
                  </a:cubicBezTo>
                  <a:cubicBezTo>
                    <a:pt x="161" y="191"/>
                    <a:pt x="135" y="141"/>
                    <a:pt x="135" y="141"/>
                  </a:cubicBezTo>
                  <a:cubicBezTo>
                    <a:pt x="135" y="141"/>
                    <a:pt x="115" y="72"/>
                    <a:pt x="121" y="36"/>
                  </a:cubicBezTo>
                  <a:cubicBezTo>
                    <a:pt x="127" y="0"/>
                    <a:pt x="20" y="23"/>
                    <a:pt x="20" y="23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78">
              <a:extLst>
                <a:ext uri="{FF2B5EF4-FFF2-40B4-BE49-F238E27FC236}">
                  <a16:creationId xmlns:a16="http://schemas.microsoft.com/office/drawing/2014/main" id="{BDF75388-B4A1-936C-140B-8FDB3457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161" y="8137265"/>
              <a:ext cx="71438" cy="47625"/>
            </a:xfrm>
            <a:custGeom>
              <a:avLst/>
              <a:gdLst>
                <a:gd name="T0" fmla="*/ 19 w 108"/>
                <a:gd name="T1" fmla="*/ 48 h 73"/>
                <a:gd name="T2" fmla="*/ 107 w 108"/>
                <a:gd name="T3" fmla="*/ 73 h 73"/>
                <a:gd name="T4" fmla="*/ 105 w 108"/>
                <a:gd name="T5" fmla="*/ 21 h 73"/>
                <a:gd name="T6" fmla="*/ 63 w 108"/>
                <a:gd name="T7" fmla="*/ 1 h 73"/>
                <a:gd name="T8" fmla="*/ 4 w 108"/>
                <a:gd name="T9" fmla="*/ 8 h 73"/>
                <a:gd name="T10" fmla="*/ 0 w 108"/>
                <a:gd name="T11" fmla="*/ 33 h 73"/>
                <a:gd name="T12" fmla="*/ 19 w 108"/>
                <a:gd name="T1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19" y="48"/>
                  </a:moveTo>
                  <a:cubicBezTo>
                    <a:pt x="38" y="57"/>
                    <a:pt x="77" y="69"/>
                    <a:pt x="107" y="73"/>
                  </a:cubicBezTo>
                  <a:cubicBezTo>
                    <a:pt x="104" y="54"/>
                    <a:pt x="103" y="35"/>
                    <a:pt x="105" y="21"/>
                  </a:cubicBezTo>
                  <a:cubicBezTo>
                    <a:pt x="108" y="4"/>
                    <a:pt x="87" y="0"/>
                    <a:pt x="63" y="1"/>
                  </a:cubicBezTo>
                  <a:cubicBezTo>
                    <a:pt x="32" y="4"/>
                    <a:pt x="4" y="8"/>
                    <a:pt x="4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40"/>
                    <a:pt x="12" y="45"/>
                    <a:pt x="19" y="48"/>
                  </a:cubicBezTo>
                  <a:close/>
                </a:path>
              </a:pathLst>
            </a:custGeom>
            <a:solidFill>
              <a:srgbClr val="FE8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79">
              <a:extLst>
                <a:ext uri="{FF2B5EF4-FFF2-40B4-BE49-F238E27FC236}">
                  <a16:creationId xmlns:a16="http://schemas.microsoft.com/office/drawing/2014/main" id="{CBEE267B-935B-8F54-359F-FD0D96F00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073" y="7986453"/>
              <a:ext cx="165100" cy="185738"/>
            </a:xfrm>
            <a:custGeom>
              <a:avLst/>
              <a:gdLst>
                <a:gd name="T0" fmla="*/ 3 w 250"/>
                <a:gd name="T1" fmla="*/ 86 h 281"/>
                <a:gd name="T2" fmla="*/ 87 w 250"/>
                <a:gd name="T3" fmla="*/ 256 h 281"/>
                <a:gd name="T4" fmla="*/ 233 w 250"/>
                <a:gd name="T5" fmla="*/ 229 h 281"/>
                <a:gd name="T6" fmla="*/ 116 w 250"/>
                <a:gd name="T7" fmla="*/ 19 h 281"/>
                <a:gd name="T8" fmla="*/ 3 w 250"/>
                <a:gd name="T9" fmla="*/ 8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81">
                  <a:moveTo>
                    <a:pt x="3" y="86"/>
                  </a:moveTo>
                  <a:cubicBezTo>
                    <a:pt x="0" y="86"/>
                    <a:pt x="34" y="231"/>
                    <a:pt x="87" y="256"/>
                  </a:cubicBezTo>
                  <a:cubicBezTo>
                    <a:pt x="140" y="281"/>
                    <a:pt x="219" y="268"/>
                    <a:pt x="233" y="229"/>
                  </a:cubicBezTo>
                  <a:cubicBezTo>
                    <a:pt x="250" y="185"/>
                    <a:pt x="190" y="38"/>
                    <a:pt x="116" y="19"/>
                  </a:cubicBezTo>
                  <a:cubicBezTo>
                    <a:pt x="42" y="0"/>
                    <a:pt x="3" y="86"/>
                    <a:pt x="3" y="86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80">
              <a:extLst>
                <a:ext uri="{FF2B5EF4-FFF2-40B4-BE49-F238E27FC236}">
                  <a16:creationId xmlns:a16="http://schemas.microsoft.com/office/drawing/2014/main" id="{88F97DB2-2F99-8680-D0AB-465F5C62D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48" y="7935653"/>
              <a:ext cx="168275" cy="247650"/>
            </a:xfrm>
            <a:custGeom>
              <a:avLst/>
              <a:gdLst>
                <a:gd name="T0" fmla="*/ 138 w 254"/>
                <a:gd name="T1" fmla="*/ 31 h 376"/>
                <a:gd name="T2" fmla="*/ 70 w 254"/>
                <a:gd name="T3" fmla="*/ 106 h 376"/>
                <a:gd name="T4" fmla="*/ 14 w 254"/>
                <a:gd name="T5" fmla="*/ 190 h 376"/>
                <a:gd name="T6" fmla="*/ 104 w 254"/>
                <a:gd name="T7" fmla="*/ 325 h 376"/>
                <a:gd name="T8" fmla="*/ 165 w 254"/>
                <a:gd name="T9" fmla="*/ 376 h 376"/>
                <a:gd name="T10" fmla="*/ 171 w 254"/>
                <a:gd name="T11" fmla="*/ 338 h 376"/>
                <a:gd name="T12" fmla="*/ 142 w 254"/>
                <a:gd name="T13" fmla="*/ 288 h 376"/>
                <a:gd name="T14" fmla="*/ 152 w 254"/>
                <a:gd name="T15" fmla="*/ 228 h 376"/>
                <a:gd name="T16" fmla="*/ 145 w 254"/>
                <a:gd name="T17" fmla="*/ 159 h 376"/>
                <a:gd name="T18" fmla="*/ 204 w 254"/>
                <a:gd name="T19" fmla="*/ 103 h 376"/>
                <a:gd name="T20" fmla="*/ 138 w 254"/>
                <a:gd name="T21" fmla="*/ 3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376">
                  <a:moveTo>
                    <a:pt x="138" y="31"/>
                  </a:moveTo>
                  <a:cubicBezTo>
                    <a:pt x="95" y="55"/>
                    <a:pt x="76" y="91"/>
                    <a:pt x="70" y="106"/>
                  </a:cubicBezTo>
                  <a:cubicBezTo>
                    <a:pt x="50" y="115"/>
                    <a:pt x="26" y="136"/>
                    <a:pt x="14" y="190"/>
                  </a:cubicBezTo>
                  <a:cubicBezTo>
                    <a:pt x="0" y="258"/>
                    <a:pt x="50" y="309"/>
                    <a:pt x="104" y="325"/>
                  </a:cubicBezTo>
                  <a:cubicBezTo>
                    <a:pt x="157" y="341"/>
                    <a:pt x="165" y="376"/>
                    <a:pt x="165" y="376"/>
                  </a:cubicBezTo>
                  <a:cubicBezTo>
                    <a:pt x="171" y="338"/>
                    <a:pt x="171" y="338"/>
                    <a:pt x="171" y="338"/>
                  </a:cubicBezTo>
                  <a:cubicBezTo>
                    <a:pt x="171" y="338"/>
                    <a:pt x="159" y="305"/>
                    <a:pt x="142" y="288"/>
                  </a:cubicBezTo>
                  <a:cubicBezTo>
                    <a:pt x="124" y="272"/>
                    <a:pt x="150" y="248"/>
                    <a:pt x="152" y="228"/>
                  </a:cubicBezTo>
                  <a:cubicBezTo>
                    <a:pt x="154" y="213"/>
                    <a:pt x="143" y="184"/>
                    <a:pt x="145" y="159"/>
                  </a:cubicBezTo>
                  <a:cubicBezTo>
                    <a:pt x="145" y="159"/>
                    <a:pt x="175" y="114"/>
                    <a:pt x="204" y="103"/>
                  </a:cubicBezTo>
                  <a:cubicBezTo>
                    <a:pt x="254" y="84"/>
                    <a:pt x="192" y="0"/>
                    <a:pt x="138" y="31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81">
              <a:extLst>
                <a:ext uri="{FF2B5EF4-FFF2-40B4-BE49-F238E27FC236}">
                  <a16:creationId xmlns:a16="http://schemas.microsoft.com/office/drawing/2014/main" id="{B4A568A2-EF83-2907-FA0E-10B91F64D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648" y="8084878"/>
              <a:ext cx="33338" cy="44450"/>
            </a:xfrm>
            <a:custGeom>
              <a:avLst/>
              <a:gdLst>
                <a:gd name="T0" fmla="*/ 45 w 52"/>
                <a:gd name="T1" fmla="*/ 27 h 68"/>
                <a:gd name="T2" fmla="*/ 39 w 52"/>
                <a:gd name="T3" fmla="*/ 64 h 68"/>
                <a:gd name="T4" fmla="*/ 7 w 52"/>
                <a:gd name="T5" fmla="*/ 41 h 68"/>
                <a:gd name="T6" fmla="*/ 14 w 52"/>
                <a:gd name="T7" fmla="*/ 4 h 68"/>
                <a:gd name="T8" fmla="*/ 45 w 52"/>
                <a:gd name="T9" fmla="*/ 2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45" y="27"/>
                  </a:moveTo>
                  <a:cubicBezTo>
                    <a:pt x="52" y="44"/>
                    <a:pt x="49" y="61"/>
                    <a:pt x="39" y="64"/>
                  </a:cubicBezTo>
                  <a:cubicBezTo>
                    <a:pt x="28" y="68"/>
                    <a:pt x="14" y="58"/>
                    <a:pt x="7" y="41"/>
                  </a:cubicBezTo>
                  <a:cubicBezTo>
                    <a:pt x="0" y="24"/>
                    <a:pt x="3" y="8"/>
                    <a:pt x="14" y="4"/>
                  </a:cubicBezTo>
                  <a:cubicBezTo>
                    <a:pt x="24" y="0"/>
                    <a:pt x="38" y="11"/>
                    <a:pt x="45" y="27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82">
              <a:extLst>
                <a:ext uri="{FF2B5EF4-FFF2-40B4-BE49-F238E27FC236}">
                  <a16:creationId xmlns:a16="http://schemas.microsoft.com/office/drawing/2014/main" id="{A9FD866F-507D-CFBF-3444-5D847431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398" y="8438890"/>
              <a:ext cx="203200" cy="90488"/>
            </a:xfrm>
            <a:custGeom>
              <a:avLst/>
              <a:gdLst>
                <a:gd name="T0" fmla="*/ 0 w 307"/>
                <a:gd name="T1" fmla="*/ 138 h 138"/>
                <a:gd name="T2" fmla="*/ 307 w 307"/>
                <a:gd name="T3" fmla="*/ 88 h 138"/>
                <a:gd name="T4" fmla="*/ 259 w 307"/>
                <a:gd name="T5" fmla="*/ 0 h 138"/>
                <a:gd name="T6" fmla="*/ 27 w 307"/>
                <a:gd name="T7" fmla="*/ 96 h 138"/>
                <a:gd name="T8" fmla="*/ 10 w 307"/>
                <a:gd name="T9" fmla="*/ 131 h 138"/>
                <a:gd name="T10" fmla="*/ 0 w 307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138">
                  <a:moveTo>
                    <a:pt x="0" y="138"/>
                  </a:moveTo>
                  <a:cubicBezTo>
                    <a:pt x="307" y="88"/>
                    <a:pt x="307" y="88"/>
                    <a:pt x="307" y="88"/>
                  </a:cubicBezTo>
                  <a:cubicBezTo>
                    <a:pt x="307" y="88"/>
                    <a:pt x="272" y="0"/>
                    <a:pt x="259" y="0"/>
                  </a:cubicBezTo>
                  <a:cubicBezTo>
                    <a:pt x="247" y="0"/>
                    <a:pt x="27" y="96"/>
                    <a:pt x="27" y="96"/>
                  </a:cubicBezTo>
                  <a:cubicBezTo>
                    <a:pt x="10" y="131"/>
                    <a:pt x="10" y="131"/>
                    <a:pt x="10" y="131"/>
                  </a:cubicBezTo>
                  <a:lnTo>
                    <a:pt x="0" y="138"/>
                  </a:ln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83">
              <a:extLst>
                <a:ext uri="{FF2B5EF4-FFF2-40B4-BE49-F238E27FC236}">
                  <a16:creationId xmlns:a16="http://schemas.microsoft.com/office/drawing/2014/main" id="{FC728723-5808-B232-36C3-971BA21A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286" y="8659553"/>
              <a:ext cx="190500" cy="941388"/>
            </a:xfrm>
            <a:custGeom>
              <a:avLst/>
              <a:gdLst>
                <a:gd name="T0" fmla="*/ 52 w 289"/>
                <a:gd name="T1" fmla="*/ 14 h 1426"/>
                <a:gd name="T2" fmla="*/ 34 w 289"/>
                <a:gd name="T3" fmla="*/ 274 h 1426"/>
                <a:gd name="T4" fmla="*/ 48 w 289"/>
                <a:gd name="T5" fmla="*/ 786 h 1426"/>
                <a:gd name="T6" fmla="*/ 0 w 289"/>
                <a:gd name="T7" fmla="*/ 1424 h 1426"/>
                <a:gd name="T8" fmla="*/ 113 w 289"/>
                <a:gd name="T9" fmla="*/ 1426 h 1426"/>
                <a:gd name="T10" fmla="*/ 245 w 289"/>
                <a:gd name="T11" fmla="*/ 805 h 1426"/>
                <a:gd name="T12" fmla="*/ 289 w 289"/>
                <a:gd name="T13" fmla="*/ 355 h 1426"/>
                <a:gd name="T14" fmla="*/ 130 w 289"/>
                <a:gd name="T15" fmla="*/ 0 h 1426"/>
                <a:gd name="T16" fmla="*/ 52 w 289"/>
                <a:gd name="T17" fmla="*/ 1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426">
                  <a:moveTo>
                    <a:pt x="52" y="14"/>
                  </a:moveTo>
                  <a:cubicBezTo>
                    <a:pt x="52" y="14"/>
                    <a:pt x="22" y="162"/>
                    <a:pt x="34" y="274"/>
                  </a:cubicBezTo>
                  <a:cubicBezTo>
                    <a:pt x="47" y="387"/>
                    <a:pt x="48" y="786"/>
                    <a:pt x="48" y="786"/>
                  </a:cubicBezTo>
                  <a:cubicBezTo>
                    <a:pt x="0" y="1424"/>
                    <a:pt x="0" y="1424"/>
                    <a:pt x="0" y="1424"/>
                  </a:cubicBezTo>
                  <a:cubicBezTo>
                    <a:pt x="113" y="1426"/>
                    <a:pt x="113" y="1426"/>
                    <a:pt x="113" y="1426"/>
                  </a:cubicBezTo>
                  <a:cubicBezTo>
                    <a:pt x="113" y="1426"/>
                    <a:pt x="247" y="788"/>
                    <a:pt x="245" y="805"/>
                  </a:cubicBezTo>
                  <a:cubicBezTo>
                    <a:pt x="242" y="821"/>
                    <a:pt x="289" y="355"/>
                    <a:pt x="289" y="355"/>
                  </a:cubicBezTo>
                  <a:cubicBezTo>
                    <a:pt x="130" y="0"/>
                    <a:pt x="130" y="0"/>
                    <a:pt x="130" y="0"/>
                  </a:cubicBezTo>
                  <a:lnTo>
                    <a:pt x="52" y="14"/>
                  </a:lnTo>
                  <a:close/>
                </a:path>
              </a:pathLst>
            </a:custGeom>
            <a:solidFill>
              <a:srgbClr val="18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4">
              <a:extLst>
                <a:ext uri="{FF2B5EF4-FFF2-40B4-BE49-F238E27FC236}">
                  <a16:creationId xmlns:a16="http://schemas.microsoft.com/office/drawing/2014/main" id="{2E5D7A74-5CDA-3BDF-081E-83FB64142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561" y="8632565"/>
              <a:ext cx="307975" cy="979488"/>
            </a:xfrm>
            <a:custGeom>
              <a:avLst/>
              <a:gdLst>
                <a:gd name="T0" fmla="*/ 20 w 467"/>
                <a:gd name="T1" fmla="*/ 49 h 1484"/>
                <a:gd name="T2" fmla="*/ 25 w 467"/>
                <a:gd name="T3" fmla="*/ 241 h 1484"/>
                <a:gd name="T4" fmla="*/ 242 w 467"/>
                <a:gd name="T5" fmla="*/ 920 h 1484"/>
                <a:gd name="T6" fmla="*/ 307 w 467"/>
                <a:gd name="T7" fmla="*/ 1484 h 1484"/>
                <a:gd name="T8" fmla="*/ 439 w 467"/>
                <a:gd name="T9" fmla="*/ 1480 h 1484"/>
                <a:gd name="T10" fmla="*/ 467 w 467"/>
                <a:gd name="T11" fmla="*/ 905 h 1484"/>
                <a:gd name="T12" fmla="*/ 408 w 467"/>
                <a:gd name="T13" fmla="*/ 182 h 1484"/>
                <a:gd name="T14" fmla="*/ 350 w 467"/>
                <a:gd name="T15" fmla="*/ 0 h 1484"/>
                <a:gd name="T16" fmla="*/ 20 w 467"/>
                <a:gd name="T17" fmla="*/ 49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484">
                  <a:moveTo>
                    <a:pt x="20" y="49"/>
                  </a:moveTo>
                  <a:cubicBezTo>
                    <a:pt x="20" y="49"/>
                    <a:pt x="0" y="182"/>
                    <a:pt x="25" y="241"/>
                  </a:cubicBezTo>
                  <a:cubicBezTo>
                    <a:pt x="50" y="299"/>
                    <a:pt x="239" y="873"/>
                    <a:pt x="242" y="920"/>
                  </a:cubicBezTo>
                  <a:cubicBezTo>
                    <a:pt x="244" y="967"/>
                    <a:pt x="307" y="1484"/>
                    <a:pt x="307" y="1484"/>
                  </a:cubicBezTo>
                  <a:cubicBezTo>
                    <a:pt x="439" y="1480"/>
                    <a:pt x="439" y="1480"/>
                    <a:pt x="439" y="1480"/>
                  </a:cubicBezTo>
                  <a:cubicBezTo>
                    <a:pt x="467" y="905"/>
                    <a:pt x="467" y="905"/>
                    <a:pt x="467" y="905"/>
                  </a:cubicBezTo>
                  <a:cubicBezTo>
                    <a:pt x="408" y="182"/>
                    <a:pt x="408" y="182"/>
                    <a:pt x="408" y="182"/>
                  </a:cubicBezTo>
                  <a:cubicBezTo>
                    <a:pt x="350" y="0"/>
                    <a:pt x="350" y="0"/>
                    <a:pt x="350" y="0"/>
                  </a:cubicBezTo>
                  <a:lnTo>
                    <a:pt x="20" y="49"/>
                  </a:ln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85">
              <a:extLst>
                <a:ext uri="{FF2B5EF4-FFF2-40B4-BE49-F238E27FC236}">
                  <a16:creationId xmlns:a16="http://schemas.microsoft.com/office/drawing/2014/main" id="{5FBD39B2-D38C-0CD9-24DC-27296B37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48" y="8199178"/>
              <a:ext cx="90488" cy="42863"/>
            </a:xfrm>
            <a:custGeom>
              <a:avLst/>
              <a:gdLst>
                <a:gd name="T0" fmla="*/ 0 w 135"/>
                <a:gd name="T1" fmla="*/ 43 h 64"/>
                <a:gd name="T2" fmla="*/ 62 w 135"/>
                <a:gd name="T3" fmla="*/ 62 h 64"/>
                <a:gd name="T4" fmla="*/ 135 w 135"/>
                <a:gd name="T5" fmla="*/ 31 h 64"/>
                <a:gd name="T6" fmla="*/ 129 w 135"/>
                <a:gd name="T7" fmla="*/ 11 h 64"/>
                <a:gd name="T8" fmla="*/ 49 w 135"/>
                <a:gd name="T9" fmla="*/ 1 h 64"/>
                <a:gd name="T10" fmla="*/ 0 w 135"/>
                <a:gd name="T11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64">
                  <a:moveTo>
                    <a:pt x="0" y="43"/>
                  </a:moveTo>
                  <a:cubicBezTo>
                    <a:pt x="0" y="43"/>
                    <a:pt x="32" y="64"/>
                    <a:pt x="62" y="62"/>
                  </a:cubicBezTo>
                  <a:cubicBezTo>
                    <a:pt x="92" y="59"/>
                    <a:pt x="135" y="31"/>
                    <a:pt x="135" y="3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51" y="0"/>
                    <a:pt x="49" y="1"/>
                  </a:cubicBezTo>
                  <a:cubicBezTo>
                    <a:pt x="47" y="2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86">
              <a:extLst>
                <a:ext uri="{FF2B5EF4-FFF2-40B4-BE49-F238E27FC236}">
                  <a16:creationId xmlns:a16="http://schemas.microsoft.com/office/drawing/2014/main" id="{997118A9-654A-5989-270A-EA35A4B72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648" y="8324590"/>
              <a:ext cx="160338" cy="184150"/>
            </a:xfrm>
            <a:custGeom>
              <a:avLst/>
              <a:gdLst>
                <a:gd name="T0" fmla="*/ 0 w 243"/>
                <a:gd name="T1" fmla="*/ 169 h 278"/>
                <a:gd name="T2" fmla="*/ 169 w 243"/>
                <a:gd name="T3" fmla="*/ 260 h 278"/>
                <a:gd name="T4" fmla="*/ 115 w 243"/>
                <a:gd name="T5" fmla="*/ 83 h 278"/>
                <a:gd name="T6" fmla="*/ 0 w 243"/>
                <a:gd name="T7" fmla="*/ 16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78">
                  <a:moveTo>
                    <a:pt x="0" y="169"/>
                  </a:moveTo>
                  <a:cubicBezTo>
                    <a:pt x="0" y="169"/>
                    <a:pt x="116" y="278"/>
                    <a:pt x="169" y="260"/>
                  </a:cubicBezTo>
                  <a:cubicBezTo>
                    <a:pt x="221" y="241"/>
                    <a:pt x="243" y="177"/>
                    <a:pt x="115" y="83"/>
                  </a:cubicBezTo>
                  <a:cubicBezTo>
                    <a:pt x="0" y="0"/>
                    <a:pt x="0" y="169"/>
                    <a:pt x="0" y="169"/>
                  </a:cubicBezTo>
                  <a:close/>
                </a:path>
              </a:pathLst>
            </a:custGeom>
            <a:solidFill>
              <a:srgbClr val="F8A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87">
              <a:extLst>
                <a:ext uri="{FF2B5EF4-FFF2-40B4-BE49-F238E27FC236}">
                  <a16:creationId xmlns:a16="http://schemas.microsoft.com/office/drawing/2014/main" id="{5B2CFD1F-30C9-4940-B4D2-AD4DB59C8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261" y="8216640"/>
              <a:ext cx="384175" cy="603250"/>
            </a:xfrm>
            <a:custGeom>
              <a:avLst/>
              <a:gdLst>
                <a:gd name="T0" fmla="*/ 544 w 584"/>
                <a:gd name="T1" fmla="*/ 467 h 914"/>
                <a:gd name="T2" fmla="*/ 391 w 584"/>
                <a:gd name="T3" fmla="*/ 27 h 914"/>
                <a:gd name="T4" fmla="*/ 255 w 584"/>
                <a:gd name="T5" fmla="*/ 4 h 914"/>
                <a:gd name="T6" fmla="*/ 120 w 584"/>
                <a:gd name="T7" fmla="*/ 16 h 914"/>
                <a:gd name="T8" fmla="*/ 33 w 584"/>
                <a:gd name="T9" fmla="*/ 51 h 914"/>
                <a:gd name="T10" fmla="*/ 38 w 584"/>
                <a:gd name="T11" fmla="*/ 274 h 914"/>
                <a:gd name="T12" fmla="*/ 123 w 584"/>
                <a:gd name="T13" fmla="*/ 508 h 914"/>
                <a:gd name="T14" fmla="*/ 134 w 584"/>
                <a:gd name="T15" fmla="*/ 587 h 914"/>
                <a:gd name="T16" fmla="*/ 134 w 584"/>
                <a:gd name="T17" fmla="*/ 846 h 914"/>
                <a:gd name="T18" fmla="*/ 584 w 584"/>
                <a:gd name="T19" fmla="*/ 811 h 914"/>
                <a:gd name="T20" fmla="*/ 544 w 584"/>
                <a:gd name="T21" fmla="*/ 467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4" h="914">
                  <a:moveTo>
                    <a:pt x="544" y="467"/>
                  </a:moveTo>
                  <a:cubicBezTo>
                    <a:pt x="527" y="373"/>
                    <a:pt x="401" y="81"/>
                    <a:pt x="391" y="27"/>
                  </a:cubicBezTo>
                  <a:cubicBezTo>
                    <a:pt x="387" y="1"/>
                    <a:pt x="319" y="0"/>
                    <a:pt x="255" y="4"/>
                  </a:cubicBezTo>
                  <a:cubicBezTo>
                    <a:pt x="187" y="7"/>
                    <a:pt x="120" y="16"/>
                    <a:pt x="120" y="16"/>
                  </a:cubicBezTo>
                  <a:cubicBezTo>
                    <a:pt x="120" y="16"/>
                    <a:pt x="59" y="26"/>
                    <a:pt x="33" y="51"/>
                  </a:cubicBezTo>
                  <a:cubicBezTo>
                    <a:pt x="7" y="75"/>
                    <a:pt x="0" y="144"/>
                    <a:pt x="38" y="274"/>
                  </a:cubicBezTo>
                  <a:cubicBezTo>
                    <a:pt x="68" y="377"/>
                    <a:pt x="105" y="433"/>
                    <a:pt x="123" y="508"/>
                  </a:cubicBezTo>
                  <a:cubicBezTo>
                    <a:pt x="127" y="533"/>
                    <a:pt x="130" y="558"/>
                    <a:pt x="134" y="587"/>
                  </a:cubicBezTo>
                  <a:cubicBezTo>
                    <a:pt x="141" y="698"/>
                    <a:pt x="134" y="846"/>
                    <a:pt x="134" y="846"/>
                  </a:cubicBezTo>
                  <a:cubicBezTo>
                    <a:pt x="134" y="846"/>
                    <a:pt x="461" y="914"/>
                    <a:pt x="584" y="811"/>
                  </a:cubicBezTo>
                  <a:cubicBezTo>
                    <a:pt x="584" y="811"/>
                    <a:pt x="561" y="563"/>
                    <a:pt x="544" y="467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88">
              <a:extLst>
                <a:ext uri="{FF2B5EF4-FFF2-40B4-BE49-F238E27FC236}">
                  <a16:creationId xmlns:a16="http://schemas.microsoft.com/office/drawing/2014/main" id="{E14481E1-7089-F3DD-F1FF-3B8BEA020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98" y="8221403"/>
              <a:ext cx="252413" cy="241300"/>
            </a:xfrm>
            <a:custGeom>
              <a:avLst/>
              <a:gdLst>
                <a:gd name="T0" fmla="*/ 383 w 383"/>
                <a:gd name="T1" fmla="*/ 259 h 365"/>
                <a:gd name="T2" fmla="*/ 247 w 383"/>
                <a:gd name="T3" fmla="*/ 365 h 365"/>
                <a:gd name="T4" fmla="*/ 23 w 383"/>
                <a:gd name="T5" fmla="*/ 126 h 365"/>
                <a:gd name="T6" fmla="*/ 103 w 383"/>
                <a:gd name="T7" fmla="*/ 0 h 365"/>
                <a:gd name="T8" fmla="*/ 232 w 383"/>
                <a:gd name="T9" fmla="*/ 73 h 365"/>
                <a:gd name="T10" fmla="*/ 383 w 383"/>
                <a:gd name="T11" fmla="*/ 25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365">
                  <a:moveTo>
                    <a:pt x="383" y="259"/>
                  </a:moveTo>
                  <a:cubicBezTo>
                    <a:pt x="383" y="259"/>
                    <a:pt x="255" y="365"/>
                    <a:pt x="247" y="365"/>
                  </a:cubicBezTo>
                  <a:cubicBezTo>
                    <a:pt x="243" y="365"/>
                    <a:pt x="64" y="234"/>
                    <a:pt x="23" y="126"/>
                  </a:cubicBezTo>
                  <a:cubicBezTo>
                    <a:pt x="0" y="67"/>
                    <a:pt x="48" y="0"/>
                    <a:pt x="103" y="0"/>
                  </a:cubicBezTo>
                  <a:cubicBezTo>
                    <a:pt x="140" y="0"/>
                    <a:pt x="157" y="10"/>
                    <a:pt x="232" y="73"/>
                  </a:cubicBezTo>
                  <a:cubicBezTo>
                    <a:pt x="307" y="136"/>
                    <a:pt x="383" y="259"/>
                    <a:pt x="383" y="259"/>
                  </a:cubicBezTo>
                  <a:close/>
                </a:path>
              </a:pathLst>
            </a:custGeom>
            <a:solidFill>
              <a:srgbClr val="466E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2">
              <a:extLst>
                <a:ext uri="{FF2B5EF4-FFF2-40B4-BE49-F238E27FC236}">
                  <a16:creationId xmlns:a16="http://schemas.microsoft.com/office/drawing/2014/main" id="{B3514306-9317-F485-3C06-2E22F5A3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61" y="9208828"/>
              <a:ext cx="46038" cy="460375"/>
            </a:xfrm>
            <a:custGeom>
              <a:avLst/>
              <a:gdLst>
                <a:gd name="T0" fmla="*/ 60 w 70"/>
                <a:gd name="T1" fmla="*/ 697 h 697"/>
                <a:gd name="T2" fmla="*/ 0 w 70"/>
                <a:gd name="T3" fmla="*/ 697 h 697"/>
                <a:gd name="T4" fmla="*/ 1 w 70"/>
                <a:gd name="T5" fmla="*/ 10 h 697"/>
                <a:gd name="T6" fmla="*/ 5 w 70"/>
                <a:gd name="T7" fmla="*/ 13 h 697"/>
                <a:gd name="T8" fmla="*/ 54 w 70"/>
                <a:gd name="T9" fmla="*/ 0 h 697"/>
                <a:gd name="T10" fmla="*/ 69 w 70"/>
                <a:gd name="T11" fmla="*/ 119 h 697"/>
                <a:gd name="T12" fmla="*/ 68 w 70"/>
                <a:gd name="T13" fmla="*/ 356 h 697"/>
                <a:gd name="T14" fmla="*/ 60 w 70"/>
                <a:gd name="T15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7">
                  <a:moveTo>
                    <a:pt x="60" y="697"/>
                  </a:moveTo>
                  <a:cubicBezTo>
                    <a:pt x="0" y="697"/>
                    <a:pt x="0" y="697"/>
                    <a:pt x="0" y="697"/>
                  </a:cubicBezTo>
                  <a:cubicBezTo>
                    <a:pt x="8" y="433"/>
                    <a:pt x="15" y="32"/>
                    <a:pt x="1" y="10"/>
                  </a:cubicBezTo>
                  <a:cubicBezTo>
                    <a:pt x="1" y="10"/>
                    <a:pt x="2" y="11"/>
                    <a:pt x="5" y="1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2" y="4"/>
                    <a:pt x="67" y="7"/>
                    <a:pt x="69" y="119"/>
                  </a:cubicBezTo>
                  <a:cubicBezTo>
                    <a:pt x="70" y="176"/>
                    <a:pt x="69" y="256"/>
                    <a:pt x="68" y="356"/>
                  </a:cubicBezTo>
                  <a:cubicBezTo>
                    <a:pt x="65" y="525"/>
                    <a:pt x="60" y="695"/>
                    <a:pt x="60" y="697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93">
              <a:extLst>
                <a:ext uri="{FF2B5EF4-FFF2-40B4-BE49-F238E27FC236}">
                  <a16:creationId xmlns:a16="http://schemas.microsoft.com/office/drawing/2014/main" id="{73BECB6A-71D1-3A12-D025-51EF16C1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36" y="9667615"/>
              <a:ext cx="314325" cy="26988"/>
            </a:xfrm>
            <a:custGeom>
              <a:avLst/>
              <a:gdLst>
                <a:gd name="T0" fmla="*/ 442 w 476"/>
                <a:gd name="T1" fmla="*/ 0 h 40"/>
                <a:gd name="T2" fmla="*/ 34 w 476"/>
                <a:gd name="T3" fmla="*/ 0 h 40"/>
                <a:gd name="T4" fmla="*/ 0 w 476"/>
                <a:gd name="T5" fmla="*/ 34 h 40"/>
                <a:gd name="T6" fmla="*/ 6 w 476"/>
                <a:gd name="T7" fmla="*/ 40 h 40"/>
                <a:gd name="T8" fmla="*/ 470 w 476"/>
                <a:gd name="T9" fmla="*/ 40 h 40"/>
                <a:gd name="T10" fmla="*/ 476 w 476"/>
                <a:gd name="T11" fmla="*/ 34 h 40"/>
                <a:gd name="T12" fmla="*/ 442 w 47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40">
                  <a:moveTo>
                    <a:pt x="44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4" y="40"/>
                    <a:pt x="476" y="37"/>
                    <a:pt x="476" y="34"/>
                  </a:cubicBezTo>
                  <a:cubicBezTo>
                    <a:pt x="476" y="15"/>
                    <a:pt x="461" y="0"/>
                    <a:pt x="442" y="0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94">
              <a:extLst>
                <a:ext uri="{FF2B5EF4-FFF2-40B4-BE49-F238E27FC236}">
                  <a16:creationId xmlns:a16="http://schemas.microsoft.com/office/drawing/2014/main" id="{A2CB2345-6765-7DEE-AFEB-AEE45C5B8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86" y="9645390"/>
              <a:ext cx="68263" cy="34925"/>
            </a:xfrm>
            <a:custGeom>
              <a:avLst/>
              <a:gdLst>
                <a:gd name="T0" fmla="*/ 77 w 103"/>
                <a:gd name="T1" fmla="*/ 0 h 54"/>
                <a:gd name="T2" fmla="*/ 27 w 103"/>
                <a:gd name="T3" fmla="*/ 0 h 54"/>
                <a:gd name="T4" fmla="*/ 0 w 103"/>
                <a:gd name="T5" fmla="*/ 27 h 54"/>
                <a:gd name="T6" fmla="*/ 27 w 103"/>
                <a:gd name="T7" fmla="*/ 54 h 54"/>
                <a:gd name="T8" fmla="*/ 77 w 103"/>
                <a:gd name="T9" fmla="*/ 54 h 54"/>
                <a:gd name="T10" fmla="*/ 103 w 103"/>
                <a:gd name="T11" fmla="*/ 27 h 54"/>
                <a:gd name="T12" fmla="*/ 77 w 10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4">
                  <a:moveTo>
                    <a:pt x="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91" y="54"/>
                    <a:pt x="103" y="42"/>
                    <a:pt x="103" y="27"/>
                  </a:cubicBezTo>
                  <a:cubicBezTo>
                    <a:pt x="103" y="12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Rectangle 95">
              <a:extLst>
                <a:ext uri="{FF2B5EF4-FFF2-40B4-BE49-F238E27FC236}">
                  <a16:creationId xmlns:a16="http://schemas.microsoft.com/office/drawing/2014/main" id="{785F0DAF-C007-D2B3-0358-C47E3AD5C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6677" y="8900853"/>
              <a:ext cx="15875" cy="792163"/>
            </a:xfrm>
            <a:prstGeom prst="rect">
              <a:avLst/>
            </a:pr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96">
              <a:extLst>
                <a:ext uri="{FF2B5EF4-FFF2-40B4-BE49-F238E27FC236}">
                  <a16:creationId xmlns:a16="http://schemas.microsoft.com/office/drawing/2014/main" id="{A0BD4732-B680-E7AE-C333-C02EA772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86" y="8313478"/>
              <a:ext cx="393700" cy="504825"/>
            </a:xfrm>
            <a:custGeom>
              <a:avLst/>
              <a:gdLst>
                <a:gd name="T0" fmla="*/ 2 w 597"/>
                <a:gd name="T1" fmla="*/ 223 h 764"/>
                <a:gd name="T2" fmla="*/ 31 w 597"/>
                <a:gd name="T3" fmla="*/ 67 h 764"/>
                <a:gd name="T4" fmla="*/ 149 w 597"/>
                <a:gd name="T5" fmla="*/ 0 h 764"/>
                <a:gd name="T6" fmla="*/ 409 w 597"/>
                <a:gd name="T7" fmla="*/ 270 h 764"/>
                <a:gd name="T8" fmla="*/ 497 w 597"/>
                <a:gd name="T9" fmla="*/ 336 h 764"/>
                <a:gd name="T10" fmla="*/ 460 w 597"/>
                <a:gd name="T11" fmla="*/ 677 h 764"/>
                <a:gd name="T12" fmla="*/ 217 w 597"/>
                <a:gd name="T13" fmla="*/ 721 h 764"/>
                <a:gd name="T14" fmla="*/ 123 w 597"/>
                <a:gd name="T15" fmla="*/ 619 h 764"/>
                <a:gd name="T16" fmla="*/ 49 w 597"/>
                <a:gd name="T17" fmla="*/ 430 h 764"/>
                <a:gd name="T18" fmla="*/ 2 w 597"/>
                <a:gd name="T19" fmla="*/ 22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7" h="764">
                  <a:moveTo>
                    <a:pt x="2" y="223"/>
                  </a:moveTo>
                  <a:cubicBezTo>
                    <a:pt x="0" y="170"/>
                    <a:pt x="7" y="117"/>
                    <a:pt x="31" y="67"/>
                  </a:cubicBezTo>
                  <a:cubicBezTo>
                    <a:pt x="52" y="25"/>
                    <a:pt x="103" y="0"/>
                    <a:pt x="149" y="0"/>
                  </a:cubicBezTo>
                  <a:cubicBezTo>
                    <a:pt x="297" y="0"/>
                    <a:pt x="315" y="195"/>
                    <a:pt x="409" y="270"/>
                  </a:cubicBezTo>
                  <a:cubicBezTo>
                    <a:pt x="438" y="293"/>
                    <a:pt x="470" y="312"/>
                    <a:pt x="497" y="336"/>
                  </a:cubicBezTo>
                  <a:cubicBezTo>
                    <a:pt x="597" y="428"/>
                    <a:pt x="552" y="597"/>
                    <a:pt x="460" y="677"/>
                  </a:cubicBezTo>
                  <a:cubicBezTo>
                    <a:pt x="396" y="733"/>
                    <a:pt x="296" y="764"/>
                    <a:pt x="217" y="721"/>
                  </a:cubicBezTo>
                  <a:cubicBezTo>
                    <a:pt x="176" y="698"/>
                    <a:pt x="145" y="660"/>
                    <a:pt x="123" y="619"/>
                  </a:cubicBezTo>
                  <a:cubicBezTo>
                    <a:pt x="91" y="560"/>
                    <a:pt x="71" y="493"/>
                    <a:pt x="49" y="430"/>
                  </a:cubicBezTo>
                  <a:cubicBezTo>
                    <a:pt x="25" y="364"/>
                    <a:pt x="5" y="294"/>
                    <a:pt x="2" y="223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97">
              <a:extLst>
                <a:ext uri="{FF2B5EF4-FFF2-40B4-BE49-F238E27FC236}">
                  <a16:creationId xmlns:a16="http://schemas.microsoft.com/office/drawing/2014/main" id="{04244356-15EA-AF37-85B0-3034C8A08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61" y="8630978"/>
              <a:ext cx="420688" cy="234950"/>
            </a:xfrm>
            <a:custGeom>
              <a:avLst/>
              <a:gdLst>
                <a:gd name="T0" fmla="*/ 90 w 638"/>
                <a:gd name="T1" fmla="*/ 302 h 357"/>
                <a:gd name="T2" fmla="*/ 411 w 638"/>
                <a:gd name="T3" fmla="*/ 213 h 357"/>
                <a:gd name="T4" fmla="*/ 565 w 638"/>
                <a:gd name="T5" fmla="*/ 0 h 357"/>
                <a:gd name="T6" fmla="*/ 638 w 638"/>
                <a:gd name="T7" fmla="*/ 99 h 357"/>
                <a:gd name="T8" fmla="*/ 426 w 638"/>
                <a:gd name="T9" fmla="*/ 334 h 357"/>
                <a:gd name="T10" fmla="*/ 396 w 638"/>
                <a:gd name="T11" fmla="*/ 348 h 357"/>
                <a:gd name="T12" fmla="*/ 101 w 638"/>
                <a:gd name="T13" fmla="*/ 349 h 357"/>
                <a:gd name="T14" fmla="*/ 0 w 638"/>
                <a:gd name="T15" fmla="*/ 357 h 357"/>
                <a:gd name="T16" fmla="*/ 0 w 638"/>
                <a:gd name="T17" fmla="*/ 292 h 357"/>
                <a:gd name="T18" fmla="*/ 90 w 638"/>
                <a:gd name="T19" fmla="*/ 30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8" h="357">
                  <a:moveTo>
                    <a:pt x="90" y="302"/>
                  </a:moveTo>
                  <a:cubicBezTo>
                    <a:pt x="411" y="213"/>
                    <a:pt x="411" y="213"/>
                    <a:pt x="411" y="213"/>
                  </a:cubicBezTo>
                  <a:cubicBezTo>
                    <a:pt x="411" y="213"/>
                    <a:pt x="479" y="122"/>
                    <a:pt x="565" y="0"/>
                  </a:cubicBezTo>
                  <a:cubicBezTo>
                    <a:pt x="594" y="28"/>
                    <a:pt x="610" y="72"/>
                    <a:pt x="638" y="99"/>
                  </a:cubicBezTo>
                  <a:cubicBezTo>
                    <a:pt x="426" y="334"/>
                    <a:pt x="426" y="334"/>
                    <a:pt x="426" y="334"/>
                  </a:cubicBezTo>
                  <a:cubicBezTo>
                    <a:pt x="418" y="343"/>
                    <a:pt x="407" y="348"/>
                    <a:pt x="396" y="348"/>
                  </a:cubicBezTo>
                  <a:cubicBezTo>
                    <a:pt x="101" y="349"/>
                    <a:pt x="101" y="349"/>
                    <a:pt x="101" y="349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90" y="302"/>
                  </a:lnTo>
                  <a:close/>
                </a:path>
              </a:pathLst>
            </a:custGeom>
            <a:solidFill>
              <a:srgbClr val="F4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98">
              <a:extLst>
                <a:ext uri="{FF2B5EF4-FFF2-40B4-BE49-F238E27FC236}">
                  <a16:creationId xmlns:a16="http://schemas.microsoft.com/office/drawing/2014/main" id="{08509AAA-C143-D97E-863E-98203E31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48" y="8583353"/>
              <a:ext cx="180975" cy="201613"/>
            </a:xfrm>
            <a:custGeom>
              <a:avLst/>
              <a:gdLst>
                <a:gd name="T0" fmla="*/ 107 w 274"/>
                <a:gd name="T1" fmla="*/ 305 h 305"/>
                <a:gd name="T2" fmla="*/ 245 w 274"/>
                <a:gd name="T3" fmla="*/ 143 h 305"/>
                <a:gd name="T4" fmla="*/ 177 w 274"/>
                <a:gd name="T5" fmla="*/ 113 h 305"/>
                <a:gd name="T6" fmla="*/ 129 w 274"/>
                <a:gd name="T7" fmla="*/ 36 h 305"/>
                <a:gd name="T8" fmla="*/ 0 w 274"/>
                <a:gd name="T9" fmla="*/ 194 h 305"/>
                <a:gd name="T10" fmla="*/ 107 w 274"/>
                <a:gd name="T1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305">
                  <a:moveTo>
                    <a:pt x="107" y="305"/>
                  </a:moveTo>
                  <a:cubicBezTo>
                    <a:pt x="107" y="305"/>
                    <a:pt x="217" y="192"/>
                    <a:pt x="245" y="143"/>
                  </a:cubicBezTo>
                  <a:cubicBezTo>
                    <a:pt x="274" y="94"/>
                    <a:pt x="226" y="126"/>
                    <a:pt x="177" y="113"/>
                  </a:cubicBezTo>
                  <a:cubicBezTo>
                    <a:pt x="159" y="108"/>
                    <a:pt x="164" y="0"/>
                    <a:pt x="129" y="36"/>
                  </a:cubicBezTo>
                  <a:cubicBezTo>
                    <a:pt x="72" y="93"/>
                    <a:pt x="0" y="194"/>
                    <a:pt x="0" y="194"/>
                  </a:cubicBezTo>
                  <a:lnTo>
                    <a:pt x="107" y="305"/>
                  </a:lnTo>
                  <a:close/>
                </a:path>
              </a:pathLst>
            </a:custGeom>
            <a:solidFill>
              <a:srgbClr val="96D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99">
              <a:extLst>
                <a:ext uri="{FF2B5EF4-FFF2-40B4-BE49-F238E27FC236}">
                  <a16:creationId xmlns:a16="http://schemas.microsoft.com/office/drawing/2014/main" id="{5F88B9D0-E13E-7E8B-ACDC-8BB600976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98" y="8562715"/>
              <a:ext cx="254000" cy="481013"/>
            </a:xfrm>
            <a:custGeom>
              <a:avLst/>
              <a:gdLst>
                <a:gd name="T0" fmla="*/ 195 w 384"/>
                <a:gd name="T1" fmla="*/ 19 h 730"/>
                <a:gd name="T2" fmla="*/ 339 w 384"/>
                <a:gd name="T3" fmla="*/ 37 h 730"/>
                <a:gd name="T4" fmla="*/ 330 w 384"/>
                <a:gd name="T5" fmla="*/ 465 h 730"/>
                <a:gd name="T6" fmla="*/ 361 w 384"/>
                <a:gd name="T7" fmla="*/ 677 h 730"/>
                <a:gd name="T8" fmla="*/ 14 w 384"/>
                <a:gd name="T9" fmla="*/ 647 h 730"/>
                <a:gd name="T10" fmla="*/ 2 w 384"/>
                <a:gd name="T11" fmla="*/ 289 h 730"/>
                <a:gd name="T12" fmla="*/ 61 w 384"/>
                <a:gd name="T13" fmla="*/ 69 h 730"/>
                <a:gd name="T14" fmla="*/ 195 w 384"/>
                <a:gd name="T15" fmla="*/ 19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4" h="730">
                  <a:moveTo>
                    <a:pt x="195" y="19"/>
                  </a:moveTo>
                  <a:cubicBezTo>
                    <a:pt x="195" y="19"/>
                    <a:pt x="294" y="0"/>
                    <a:pt x="339" y="37"/>
                  </a:cubicBezTo>
                  <a:cubicBezTo>
                    <a:pt x="384" y="75"/>
                    <a:pt x="330" y="410"/>
                    <a:pt x="330" y="465"/>
                  </a:cubicBezTo>
                  <a:cubicBezTo>
                    <a:pt x="330" y="521"/>
                    <a:pt x="361" y="677"/>
                    <a:pt x="361" y="677"/>
                  </a:cubicBezTo>
                  <a:cubicBezTo>
                    <a:pt x="361" y="677"/>
                    <a:pt x="61" y="730"/>
                    <a:pt x="14" y="647"/>
                  </a:cubicBezTo>
                  <a:cubicBezTo>
                    <a:pt x="14" y="647"/>
                    <a:pt x="0" y="329"/>
                    <a:pt x="2" y="289"/>
                  </a:cubicBezTo>
                  <a:cubicBezTo>
                    <a:pt x="4" y="249"/>
                    <a:pt x="49" y="86"/>
                    <a:pt x="61" y="69"/>
                  </a:cubicBezTo>
                  <a:cubicBezTo>
                    <a:pt x="73" y="51"/>
                    <a:pt x="195" y="19"/>
                    <a:pt x="195" y="19"/>
                  </a:cubicBezTo>
                  <a:close/>
                </a:path>
              </a:pathLst>
            </a:custGeom>
            <a:solidFill>
              <a:srgbClr val="50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00">
              <a:extLst>
                <a:ext uri="{FF2B5EF4-FFF2-40B4-BE49-F238E27FC236}">
                  <a16:creationId xmlns:a16="http://schemas.microsoft.com/office/drawing/2014/main" id="{5284E08F-2FFD-03F4-B3F4-F9A5A5357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8" y="8472228"/>
              <a:ext cx="92075" cy="163513"/>
            </a:xfrm>
            <a:custGeom>
              <a:avLst/>
              <a:gdLst>
                <a:gd name="T0" fmla="*/ 91 w 140"/>
                <a:gd name="T1" fmla="*/ 2 h 248"/>
                <a:gd name="T2" fmla="*/ 93 w 140"/>
                <a:gd name="T3" fmla="*/ 10 h 248"/>
                <a:gd name="T4" fmla="*/ 126 w 140"/>
                <a:gd name="T5" fmla="*/ 136 h 248"/>
                <a:gd name="T6" fmla="*/ 18 w 140"/>
                <a:gd name="T7" fmla="*/ 237 h 248"/>
                <a:gd name="T8" fmla="*/ 31 w 140"/>
                <a:gd name="T9" fmla="*/ 151 h 248"/>
                <a:gd name="T10" fmla="*/ 20 w 140"/>
                <a:gd name="T11" fmla="*/ 94 h 248"/>
                <a:gd name="T12" fmla="*/ 13 w 140"/>
                <a:gd name="T13" fmla="*/ 59 h 248"/>
                <a:gd name="T14" fmla="*/ 1 w 140"/>
                <a:gd name="T15" fmla="*/ 0 h 248"/>
                <a:gd name="T16" fmla="*/ 91 w 140"/>
                <a:gd name="T17" fmla="*/ 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48">
                  <a:moveTo>
                    <a:pt x="91" y="2"/>
                  </a:moveTo>
                  <a:cubicBezTo>
                    <a:pt x="91" y="2"/>
                    <a:pt x="92" y="5"/>
                    <a:pt x="93" y="10"/>
                  </a:cubicBezTo>
                  <a:cubicBezTo>
                    <a:pt x="97" y="34"/>
                    <a:pt x="114" y="114"/>
                    <a:pt x="126" y="136"/>
                  </a:cubicBezTo>
                  <a:cubicBezTo>
                    <a:pt x="140" y="163"/>
                    <a:pt x="78" y="248"/>
                    <a:pt x="18" y="237"/>
                  </a:cubicBezTo>
                  <a:cubicBezTo>
                    <a:pt x="0" y="234"/>
                    <a:pt x="33" y="159"/>
                    <a:pt x="31" y="151"/>
                  </a:cubicBezTo>
                  <a:cubicBezTo>
                    <a:pt x="28" y="136"/>
                    <a:pt x="24" y="116"/>
                    <a:pt x="20" y="94"/>
                  </a:cubicBezTo>
                  <a:cubicBezTo>
                    <a:pt x="18" y="82"/>
                    <a:pt x="15" y="70"/>
                    <a:pt x="13" y="59"/>
                  </a:cubicBezTo>
                  <a:cubicBezTo>
                    <a:pt x="6" y="26"/>
                    <a:pt x="1" y="0"/>
                    <a:pt x="1" y="0"/>
                  </a:cubicBezTo>
                  <a:lnTo>
                    <a:pt x="91" y="2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01">
              <a:extLst>
                <a:ext uri="{FF2B5EF4-FFF2-40B4-BE49-F238E27FC236}">
                  <a16:creationId xmlns:a16="http://schemas.microsoft.com/office/drawing/2014/main" id="{AE494774-7231-40AA-3FBA-C0041CC2F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8" y="8472228"/>
              <a:ext cx="61913" cy="61913"/>
            </a:xfrm>
            <a:custGeom>
              <a:avLst/>
              <a:gdLst>
                <a:gd name="T0" fmla="*/ 92 w 94"/>
                <a:gd name="T1" fmla="*/ 10 h 94"/>
                <a:gd name="T2" fmla="*/ 90 w 94"/>
                <a:gd name="T3" fmla="*/ 2 h 94"/>
                <a:gd name="T4" fmla="*/ 0 w 94"/>
                <a:gd name="T5" fmla="*/ 0 h 94"/>
                <a:gd name="T6" fmla="*/ 12 w 94"/>
                <a:gd name="T7" fmla="*/ 59 h 94"/>
                <a:gd name="T8" fmla="*/ 19 w 94"/>
                <a:gd name="T9" fmla="*/ 94 h 94"/>
                <a:gd name="T10" fmla="*/ 62 w 94"/>
                <a:gd name="T11" fmla="*/ 73 h 94"/>
                <a:gd name="T12" fmla="*/ 94 w 94"/>
                <a:gd name="T13" fmla="*/ 24 h 94"/>
                <a:gd name="T14" fmla="*/ 92 w 94"/>
                <a:gd name="T15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4">
                  <a:moveTo>
                    <a:pt x="92" y="10"/>
                  </a:moveTo>
                  <a:cubicBezTo>
                    <a:pt x="91" y="5"/>
                    <a:pt x="90" y="2"/>
                    <a:pt x="9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6"/>
                    <a:pt x="12" y="59"/>
                  </a:cubicBezTo>
                  <a:cubicBezTo>
                    <a:pt x="14" y="70"/>
                    <a:pt x="16" y="82"/>
                    <a:pt x="19" y="94"/>
                  </a:cubicBezTo>
                  <a:cubicBezTo>
                    <a:pt x="33" y="92"/>
                    <a:pt x="47" y="85"/>
                    <a:pt x="62" y="73"/>
                  </a:cubicBezTo>
                  <a:cubicBezTo>
                    <a:pt x="78" y="59"/>
                    <a:pt x="88" y="42"/>
                    <a:pt x="94" y="24"/>
                  </a:cubicBezTo>
                  <a:cubicBezTo>
                    <a:pt x="93" y="19"/>
                    <a:pt x="92" y="14"/>
                    <a:pt x="92" y="10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02">
              <a:extLst>
                <a:ext uri="{FF2B5EF4-FFF2-40B4-BE49-F238E27FC236}">
                  <a16:creationId xmlns:a16="http://schemas.microsoft.com/office/drawing/2014/main" id="{4A015780-4AA8-B001-3935-94703B772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86" y="8335703"/>
              <a:ext cx="144463" cy="192088"/>
            </a:xfrm>
            <a:custGeom>
              <a:avLst/>
              <a:gdLst>
                <a:gd name="T0" fmla="*/ 96 w 220"/>
                <a:gd name="T1" fmla="*/ 5 h 290"/>
                <a:gd name="T2" fmla="*/ 164 w 220"/>
                <a:gd name="T3" fmla="*/ 35 h 290"/>
                <a:gd name="T4" fmla="*/ 154 w 220"/>
                <a:gd name="T5" fmla="*/ 233 h 290"/>
                <a:gd name="T6" fmla="*/ 13 w 220"/>
                <a:gd name="T7" fmla="*/ 156 h 290"/>
                <a:gd name="T8" fmla="*/ 96 w 220"/>
                <a:gd name="T9" fmla="*/ 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90">
                  <a:moveTo>
                    <a:pt x="96" y="5"/>
                  </a:moveTo>
                  <a:cubicBezTo>
                    <a:pt x="96" y="5"/>
                    <a:pt x="138" y="0"/>
                    <a:pt x="164" y="35"/>
                  </a:cubicBezTo>
                  <a:cubicBezTo>
                    <a:pt x="191" y="69"/>
                    <a:pt x="220" y="175"/>
                    <a:pt x="154" y="233"/>
                  </a:cubicBezTo>
                  <a:cubicBezTo>
                    <a:pt x="88" y="290"/>
                    <a:pt x="23" y="225"/>
                    <a:pt x="13" y="156"/>
                  </a:cubicBezTo>
                  <a:cubicBezTo>
                    <a:pt x="3" y="87"/>
                    <a:pt x="0" y="3"/>
                    <a:pt x="96" y="5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03">
              <a:extLst>
                <a:ext uri="{FF2B5EF4-FFF2-40B4-BE49-F238E27FC236}">
                  <a16:creationId xmlns:a16="http://schemas.microsoft.com/office/drawing/2014/main" id="{D24F1434-EB2A-5F9E-9D45-F07C81901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61" y="8411903"/>
              <a:ext cx="30163" cy="42863"/>
            </a:xfrm>
            <a:custGeom>
              <a:avLst/>
              <a:gdLst>
                <a:gd name="T0" fmla="*/ 7 w 46"/>
                <a:gd name="T1" fmla="*/ 41 h 65"/>
                <a:gd name="T2" fmla="*/ 37 w 46"/>
                <a:gd name="T3" fmla="*/ 60 h 65"/>
                <a:gd name="T4" fmla="*/ 38 w 46"/>
                <a:gd name="T5" fmla="*/ 23 h 65"/>
                <a:gd name="T6" fmla="*/ 8 w 46"/>
                <a:gd name="T7" fmla="*/ 4 h 65"/>
                <a:gd name="T8" fmla="*/ 7 w 46"/>
                <a:gd name="T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5">
                  <a:moveTo>
                    <a:pt x="7" y="41"/>
                  </a:moveTo>
                  <a:cubicBezTo>
                    <a:pt x="15" y="56"/>
                    <a:pt x="28" y="65"/>
                    <a:pt x="37" y="60"/>
                  </a:cubicBezTo>
                  <a:cubicBezTo>
                    <a:pt x="45" y="55"/>
                    <a:pt x="46" y="39"/>
                    <a:pt x="38" y="23"/>
                  </a:cubicBezTo>
                  <a:cubicBezTo>
                    <a:pt x="30" y="8"/>
                    <a:pt x="17" y="0"/>
                    <a:pt x="8" y="4"/>
                  </a:cubicBezTo>
                  <a:cubicBezTo>
                    <a:pt x="0" y="9"/>
                    <a:pt x="0" y="26"/>
                    <a:pt x="7" y="41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04">
              <a:extLst>
                <a:ext uri="{FF2B5EF4-FFF2-40B4-BE49-F238E27FC236}">
                  <a16:creationId xmlns:a16="http://schemas.microsoft.com/office/drawing/2014/main" id="{469782D4-00DA-3F9F-38AD-13F6AD06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23" y="8327765"/>
              <a:ext cx="95250" cy="112713"/>
            </a:xfrm>
            <a:custGeom>
              <a:avLst/>
              <a:gdLst>
                <a:gd name="T0" fmla="*/ 0 w 143"/>
                <a:gd name="T1" fmla="*/ 7 h 171"/>
                <a:gd name="T2" fmla="*/ 97 w 143"/>
                <a:gd name="T3" fmla="*/ 112 h 171"/>
                <a:gd name="T4" fmla="*/ 143 w 143"/>
                <a:gd name="T5" fmla="*/ 171 h 171"/>
                <a:gd name="T6" fmla="*/ 88 w 143"/>
                <a:gd name="T7" fmla="*/ 23 h 171"/>
                <a:gd name="T8" fmla="*/ 0 w 143"/>
                <a:gd name="T9" fmla="*/ 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1">
                  <a:moveTo>
                    <a:pt x="0" y="7"/>
                  </a:moveTo>
                  <a:cubicBezTo>
                    <a:pt x="0" y="7"/>
                    <a:pt x="56" y="108"/>
                    <a:pt x="97" y="112"/>
                  </a:cubicBezTo>
                  <a:cubicBezTo>
                    <a:pt x="137" y="117"/>
                    <a:pt x="143" y="171"/>
                    <a:pt x="143" y="171"/>
                  </a:cubicBezTo>
                  <a:cubicBezTo>
                    <a:pt x="143" y="171"/>
                    <a:pt x="128" y="47"/>
                    <a:pt x="88" y="23"/>
                  </a:cubicBezTo>
                  <a:cubicBezTo>
                    <a:pt x="48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05">
              <a:extLst>
                <a:ext uri="{FF2B5EF4-FFF2-40B4-BE49-F238E27FC236}">
                  <a16:creationId xmlns:a16="http://schemas.microsoft.com/office/drawing/2014/main" id="{11E52C1C-30D7-AF85-EEFF-86FC8E6E6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286" y="8397615"/>
              <a:ext cx="31750" cy="46038"/>
            </a:xfrm>
            <a:custGeom>
              <a:avLst/>
              <a:gdLst>
                <a:gd name="T0" fmla="*/ 3 w 48"/>
                <a:gd name="T1" fmla="*/ 31 h 70"/>
                <a:gd name="T2" fmla="*/ 18 w 48"/>
                <a:gd name="T3" fmla="*/ 67 h 70"/>
                <a:gd name="T4" fmla="*/ 45 w 48"/>
                <a:gd name="T5" fmla="*/ 39 h 70"/>
                <a:gd name="T6" fmla="*/ 30 w 48"/>
                <a:gd name="T7" fmla="*/ 3 h 70"/>
                <a:gd name="T8" fmla="*/ 3 w 48"/>
                <a:gd name="T9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0">
                  <a:moveTo>
                    <a:pt x="3" y="31"/>
                  </a:moveTo>
                  <a:cubicBezTo>
                    <a:pt x="0" y="49"/>
                    <a:pt x="7" y="65"/>
                    <a:pt x="18" y="67"/>
                  </a:cubicBezTo>
                  <a:cubicBezTo>
                    <a:pt x="30" y="70"/>
                    <a:pt x="42" y="57"/>
                    <a:pt x="45" y="39"/>
                  </a:cubicBezTo>
                  <a:cubicBezTo>
                    <a:pt x="48" y="21"/>
                    <a:pt x="41" y="5"/>
                    <a:pt x="30" y="3"/>
                  </a:cubicBezTo>
                  <a:cubicBezTo>
                    <a:pt x="19" y="0"/>
                    <a:pt x="7" y="13"/>
                    <a:pt x="3" y="31"/>
                  </a:cubicBez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06">
              <a:extLst>
                <a:ext uri="{FF2B5EF4-FFF2-40B4-BE49-F238E27FC236}">
                  <a16:creationId xmlns:a16="http://schemas.microsoft.com/office/drawing/2014/main" id="{09D0891B-27E8-7AD5-F02A-010F545E3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48" y="9469178"/>
              <a:ext cx="134938" cy="225425"/>
            </a:xfrm>
            <a:custGeom>
              <a:avLst/>
              <a:gdLst>
                <a:gd name="T0" fmla="*/ 0 w 205"/>
                <a:gd name="T1" fmla="*/ 68 h 343"/>
                <a:gd name="T2" fmla="*/ 92 w 205"/>
                <a:gd name="T3" fmla="*/ 186 h 343"/>
                <a:gd name="T4" fmla="*/ 78 w 205"/>
                <a:gd name="T5" fmla="*/ 308 h 343"/>
                <a:gd name="T6" fmla="*/ 45 w 205"/>
                <a:gd name="T7" fmla="*/ 335 h 343"/>
                <a:gd name="T8" fmla="*/ 152 w 205"/>
                <a:gd name="T9" fmla="*/ 340 h 343"/>
                <a:gd name="T10" fmla="*/ 182 w 205"/>
                <a:gd name="T11" fmla="*/ 234 h 343"/>
                <a:gd name="T12" fmla="*/ 199 w 205"/>
                <a:gd name="T13" fmla="*/ 157 h 343"/>
                <a:gd name="T14" fmla="*/ 162 w 205"/>
                <a:gd name="T15" fmla="*/ 124 h 343"/>
                <a:gd name="T16" fmla="*/ 62 w 205"/>
                <a:gd name="T17" fmla="*/ 0 h 343"/>
                <a:gd name="T18" fmla="*/ 0 w 205"/>
                <a:gd name="T19" fmla="*/ 6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343">
                  <a:moveTo>
                    <a:pt x="0" y="68"/>
                  </a:moveTo>
                  <a:cubicBezTo>
                    <a:pt x="0" y="68"/>
                    <a:pt x="91" y="177"/>
                    <a:pt x="92" y="186"/>
                  </a:cubicBezTo>
                  <a:cubicBezTo>
                    <a:pt x="93" y="196"/>
                    <a:pt x="88" y="299"/>
                    <a:pt x="78" y="308"/>
                  </a:cubicBezTo>
                  <a:cubicBezTo>
                    <a:pt x="67" y="318"/>
                    <a:pt x="35" y="325"/>
                    <a:pt x="45" y="335"/>
                  </a:cubicBezTo>
                  <a:cubicBezTo>
                    <a:pt x="53" y="343"/>
                    <a:pt x="112" y="342"/>
                    <a:pt x="152" y="340"/>
                  </a:cubicBezTo>
                  <a:cubicBezTo>
                    <a:pt x="163" y="339"/>
                    <a:pt x="177" y="247"/>
                    <a:pt x="182" y="234"/>
                  </a:cubicBezTo>
                  <a:cubicBezTo>
                    <a:pt x="189" y="214"/>
                    <a:pt x="205" y="170"/>
                    <a:pt x="199" y="157"/>
                  </a:cubicBezTo>
                  <a:cubicBezTo>
                    <a:pt x="196" y="150"/>
                    <a:pt x="182" y="136"/>
                    <a:pt x="162" y="124"/>
                  </a:cubicBezTo>
                  <a:cubicBezTo>
                    <a:pt x="141" y="110"/>
                    <a:pt x="62" y="0"/>
                    <a:pt x="62" y="0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F4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07">
              <a:extLst>
                <a:ext uri="{FF2B5EF4-FFF2-40B4-BE49-F238E27FC236}">
                  <a16:creationId xmlns:a16="http://schemas.microsoft.com/office/drawing/2014/main" id="{4C261F34-4BE4-CEBD-226E-00BFAF235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86" y="9550140"/>
              <a:ext cx="122238" cy="144463"/>
            </a:xfrm>
            <a:custGeom>
              <a:avLst/>
              <a:gdLst>
                <a:gd name="T0" fmla="*/ 129 w 185"/>
                <a:gd name="T1" fmla="*/ 0 h 219"/>
                <a:gd name="T2" fmla="*/ 44 w 185"/>
                <a:gd name="T3" fmla="*/ 180 h 219"/>
                <a:gd name="T4" fmla="*/ 1 w 185"/>
                <a:gd name="T5" fmla="*/ 201 h 219"/>
                <a:gd name="T6" fmla="*/ 1 w 185"/>
                <a:gd name="T7" fmla="*/ 219 h 219"/>
                <a:gd name="T8" fmla="*/ 128 w 185"/>
                <a:gd name="T9" fmla="*/ 219 h 219"/>
                <a:gd name="T10" fmla="*/ 151 w 185"/>
                <a:gd name="T11" fmla="*/ 110 h 219"/>
                <a:gd name="T12" fmla="*/ 181 w 185"/>
                <a:gd name="T13" fmla="*/ 21 h 219"/>
                <a:gd name="T14" fmla="*/ 129 w 185"/>
                <a:gd name="T1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9">
                  <a:moveTo>
                    <a:pt x="129" y="0"/>
                  </a:moveTo>
                  <a:cubicBezTo>
                    <a:pt x="129" y="0"/>
                    <a:pt x="68" y="172"/>
                    <a:pt x="44" y="180"/>
                  </a:cubicBezTo>
                  <a:cubicBezTo>
                    <a:pt x="37" y="182"/>
                    <a:pt x="7" y="188"/>
                    <a:pt x="1" y="201"/>
                  </a:cubicBezTo>
                  <a:cubicBezTo>
                    <a:pt x="0" y="205"/>
                    <a:pt x="1" y="219"/>
                    <a:pt x="1" y="219"/>
                  </a:cubicBezTo>
                  <a:cubicBezTo>
                    <a:pt x="128" y="219"/>
                    <a:pt x="128" y="219"/>
                    <a:pt x="128" y="219"/>
                  </a:cubicBezTo>
                  <a:cubicBezTo>
                    <a:pt x="128" y="219"/>
                    <a:pt x="145" y="143"/>
                    <a:pt x="151" y="110"/>
                  </a:cubicBezTo>
                  <a:cubicBezTo>
                    <a:pt x="151" y="110"/>
                    <a:pt x="185" y="29"/>
                    <a:pt x="181" y="21"/>
                  </a:cubicBezTo>
                  <a:cubicBezTo>
                    <a:pt x="177" y="14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B75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08">
              <a:extLst>
                <a:ext uri="{FF2B5EF4-FFF2-40B4-BE49-F238E27FC236}">
                  <a16:creationId xmlns:a16="http://schemas.microsoft.com/office/drawing/2014/main" id="{45AD592E-3EA1-929B-64E1-9B2453ACF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52" y="9513628"/>
              <a:ext cx="212725" cy="179388"/>
            </a:xfrm>
            <a:custGeom>
              <a:avLst/>
              <a:gdLst>
                <a:gd name="T0" fmla="*/ 321 w 321"/>
                <a:gd name="T1" fmla="*/ 52 h 272"/>
                <a:gd name="T2" fmla="*/ 253 w 321"/>
                <a:gd name="T3" fmla="*/ 189 h 272"/>
                <a:gd name="T4" fmla="*/ 264 w 321"/>
                <a:gd name="T5" fmla="*/ 247 h 272"/>
                <a:gd name="T6" fmla="*/ 244 w 321"/>
                <a:gd name="T7" fmla="*/ 268 h 272"/>
                <a:gd name="T8" fmla="*/ 13 w 321"/>
                <a:gd name="T9" fmla="*/ 272 h 272"/>
                <a:gd name="T10" fmla="*/ 19 w 321"/>
                <a:gd name="T11" fmla="*/ 256 h 272"/>
                <a:gd name="T12" fmla="*/ 102 w 321"/>
                <a:gd name="T13" fmla="*/ 210 h 272"/>
                <a:gd name="T14" fmla="*/ 123 w 321"/>
                <a:gd name="T15" fmla="*/ 198 h 272"/>
                <a:gd name="T16" fmla="*/ 156 w 321"/>
                <a:gd name="T17" fmla="*/ 169 h 272"/>
                <a:gd name="T18" fmla="*/ 246 w 321"/>
                <a:gd name="T19" fmla="*/ 0 h 272"/>
                <a:gd name="T20" fmla="*/ 321 w 321"/>
                <a:gd name="T21" fmla="*/ 5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272">
                  <a:moveTo>
                    <a:pt x="321" y="52"/>
                  </a:moveTo>
                  <a:cubicBezTo>
                    <a:pt x="321" y="52"/>
                    <a:pt x="247" y="156"/>
                    <a:pt x="253" y="189"/>
                  </a:cubicBezTo>
                  <a:cubicBezTo>
                    <a:pt x="257" y="207"/>
                    <a:pt x="273" y="230"/>
                    <a:pt x="264" y="247"/>
                  </a:cubicBezTo>
                  <a:cubicBezTo>
                    <a:pt x="255" y="264"/>
                    <a:pt x="244" y="268"/>
                    <a:pt x="244" y="268"/>
                  </a:cubicBezTo>
                  <a:cubicBezTo>
                    <a:pt x="13" y="272"/>
                    <a:pt x="13" y="272"/>
                    <a:pt x="13" y="272"/>
                  </a:cubicBezTo>
                  <a:cubicBezTo>
                    <a:pt x="0" y="272"/>
                    <a:pt x="9" y="264"/>
                    <a:pt x="19" y="256"/>
                  </a:cubicBezTo>
                  <a:cubicBezTo>
                    <a:pt x="35" y="244"/>
                    <a:pt x="49" y="236"/>
                    <a:pt x="102" y="210"/>
                  </a:cubicBezTo>
                  <a:cubicBezTo>
                    <a:pt x="106" y="209"/>
                    <a:pt x="118" y="201"/>
                    <a:pt x="123" y="198"/>
                  </a:cubicBezTo>
                  <a:cubicBezTo>
                    <a:pt x="134" y="191"/>
                    <a:pt x="146" y="180"/>
                    <a:pt x="156" y="169"/>
                  </a:cubicBezTo>
                  <a:cubicBezTo>
                    <a:pt x="172" y="150"/>
                    <a:pt x="246" y="0"/>
                    <a:pt x="246" y="0"/>
                  </a:cubicBezTo>
                  <a:lnTo>
                    <a:pt x="321" y="52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09">
              <a:extLst>
                <a:ext uri="{FF2B5EF4-FFF2-40B4-BE49-F238E27FC236}">
                  <a16:creationId xmlns:a16="http://schemas.microsoft.com/office/drawing/2014/main" id="{B7FB99C0-9640-DDA5-FF04-29BC1597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5389" y="9640628"/>
              <a:ext cx="187325" cy="52388"/>
            </a:xfrm>
            <a:custGeom>
              <a:avLst/>
              <a:gdLst>
                <a:gd name="T0" fmla="*/ 135 w 282"/>
                <a:gd name="T1" fmla="*/ 5 h 79"/>
                <a:gd name="T2" fmla="*/ 267 w 282"/>
                <a:gd name="T3" fmla="*/ 0 h 79"/>
                <a:gd name="T4" fmla="*/ 277 w 282"/>
                <a:gd name="T5" fmla="*/ 55 h 79"/>
                <a:gd name="T6" fmla="*/ 256 w 282"/>
                <a:gd name="T7" fmla="*/ 75 h 79"/>
                <a:gd name="T8" fmla="*/ 9 w 282"/>
                <a:gd name="T9" fmla="*/ 79 h 79"/>
                <a:gd name="T10" fmla="*/ 4 w 282"/>
                <a:gd name="T11" fmla="*/ 67 h 79"/>
                <a:gd name="T12" fmla="*/ 135 w 282"/>
                <a:gd name="T1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79">
                  <a:moveTo>
                    <a:pt x="135" y="5"/>
                  </a:moveTo>
                  <a:cubicBezTo>
                    <a:pt x="196" y="20"/>
                    <a:pt x="241" y="10"/>
                    <a:pt x="267" y="0"/>
                  </a:cubicBezTo>
                  <a:cubicBezTo>
                    <a:pt x="273" y="18"/>
                    <a:pt x="282" y="41"/>
                    <a:pt x="277" y="55"/>
                  </a:cubicBezTo>
                  <a:cubicBezTo>
                    <a:pt x="272" y="71"/>
                    <a:pt x="263" y="75"/>
                    <a:pt x="256" y="75"/>
                  </a:cubicBezTo>
                  <a:cubicBezTo>
                    <a:pt x="201" y="76"/>
                    <a:pt x="52" y="78"/>
                    <a:pt x="9" y="79"/>
                  </a:cubicBezTo>
                  <a:cubicBezTo>
                    <a:pt x="3" y="79"/>
                    <a:pt x="0" y="72"/>
                    <a:pt x="4" y="67"/>
                  </a:cubicBezTo>
                  <a:cubicBezTo>
                    <a:pt x="14" y="55"/>
                    <a:pt x="130" y="8"/>
                    <a:pt x="135" y="5"/>
                  </a:cubicBezTo>
                  <a:close/>
                </a:path>
              </a:pathLst>
            </a:custGeom>
            <a:solidFill>
              <a:srgbClr val="B75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10">
              <a:extLst>
                <a:ext uri="{FF2B5EF4-FFF2-40B4-BE49-F238E27FC236}">
                  <a16:creationId xmlns:a16="http://schemas.microsoft.com/office/drawing/2014/main" id="{4642EDB6-0DA0-6B73-7EA6-35C7F80F1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6" y="8988165"/>
              <a:ext cx="596900" cy="538163"/>
            </a:xfrm>
            <a:custGeom>
              <a:avLst/>
              <a:gdLst>
                <a:gd name="T0" fmla="*/ 136 w 905"/>
                <a:gd name="T1" fmla="*/ 204 h 815"/>
                <a:gd name="T2" fmla="*/ 251 w 905"/>
                <a:gd name="T3" fmla="*/ 326 h 815"/>
                <a:gd name="T4" fmla="*/ 499 w 905"/>
                <a:gd name="T5" fmla="*/ 757 h 815"/>
                <a:gd name="T6" fmla="*/ 419 w 905"/>
                <a:gd name="T7" fmla="*/ 815 h 815"/>
                <a:gd name="T8" fmla="*/ 124 w 905"/>
                <a:gd name="T9" fmla="*/ 430 h 815"/>
                <a:gd name="T10" fmla="*/ 26 w 905"/>
                <a:gd name="T11" fmla="*/ 255 h 815"/>
                <a:gd name="T12" fmla="*/ 40 w 905"/>
                <a:gd name="T13" fmla="*/ 135 h 815"/>
                <a:gd name="T14" fmla="*/ 54 w 905"/>
                <a:gd name="T15" fmla="*/ 123 h 815"/>
                <a:gd name="T16" fmla="*/ 600 w 905"/>
                <a:gd name="T17" fmla="*/ 0 h 815"/>
                <a:gd name="T18" fmla="*/ 905 w 905"/>
                <a:gd name="T19" fmla="*/ 30 h 815"/>
                <a:gd name="T20" fmla="*/ 646 w 905"/>
                <a:gd name="T21" fmla="*/ 209 h 815"/>
                <a:gd name="T22" fmla="*/ 296 w 905"/>
                <a:gd name="T23" fmla="*/ 262 h 815"/>
                <a:gd name="T24" fmla="*/ 136 w 905"/>
                <a:gd name="T25" fmla="*/ 20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5" h="815">
                  <a:moveTo>
                    <a:pt x="136" y="204"/>
                  </a:moveTo>
                  <a:cubicBezTo>
                    <a:pt x="136" y="204"/>
                    <a:pt x="227" y="309"/>
                    <a:pt x="251" y="326"/>
                  </a:cubicBezTo>
                  <a:cubicBezTo>
                    <a:pt x="274" y="342"/>
                    <a:pt x="499" y="757"/>
                    <a:pt x="499" y="757"/>
                  </a:cubicBezTo>
                  <a:cubicBezTo>
                    <a:pt x="419" y="815"/>
                    <a:pt x="419" y="815"/>
                    <a:pt x="419" y="815"/>
                  </a:cubicBezTo>
                  <a:cubicBezTo>
                    <a:pt x="419" y="815"/>
                    <a:pt x="218" y="565"/>
                    <a:pt x="124" y="430"/>
                  </a:cubicBezTo>
                  <a:cubicBezTo>
                    <a:pt x="44" y="317"/>
                    <a:pt x="73" y="324"/>
                    <a:pt x="26" y="255"/>
                  </a:cubicBezTo>
                  <a:cubicBezTo>
                    <a:pt x="0" y="217"/>
                    <a:pt x="6" y="166"/>
                    <a:pt x="40" y="135"/>
                  </a:cubicBezTo>
                  <a:cubicBezTo>
                    <a:pt x="45" y="131"/>
                    <a:pt x="49" y="127"/>
                    <a:pt x="54" y="123"/>
                  </a:cubicBezTo>
                  <a:cubicBezTo>
                    <a:pt x="124" y="65"/>
                    <a:pt x="600" y="0"/>
                    <a:pt x="600" y="0"/>
                  </a:cubicBezTo>
                  <a:cubicBezTo>
                    <a:pt x="905" y="30"/>
                    <a:pt x="905" y="30"/>
                    <a:pt x="905" y="30"/>
                  </a:cubicBezTo>
                  <a:cubicBezTo>
                    <a:pt x="905" y="30"/>
                    <a:pt x="656" y="204"/>
                    <a:pt x="646" y="209"/>
                  </a:cubicBezTo>
                  <a:cubicBezTo>
                    <a:pt x="637" y="214"/>
                    <a:pt x="303" y="262"/>
                    <a:pt x="296" y="262"/>
                  </a:cubicBezTo>
                  <a:cubicBezTo>
                    <a:pt x="289" y="262"/>
                    <a:pt x="136" y="204"/>
                    <a:pt x="136" y="204"/>
                  </a:cubicBezTo>
                  <a:close/>
                </a:path>
              </a:pathLst>
            </a:custGeom>
            <a:solidFill>
              <a:srgbClr val="B75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11">
              <a:extLst>
                <a:ext uri="{FF2B5EF4-FFF2-40B4-BE49-F238E27FC236}">
                  <a16:creationId xmlns:a16="http://schemas.microsoft.com/office/drawing/2014/main" id="{72997E8D-0E8D-FA02-0A0A-627382618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02" y="8992928"/>
              <a:ext cx="819150" cy="598488"/>
            </a:xfrm>
            <a:custGeom>
              <a:avLst/>
              <a:gdLst>
                <a:gd name="T0" fmla="*/ 1188 w 1240"/>
                <a:gd name="T1" fmla="*/ 25 h 908"/>
                <a:gd name="T2" fmla="*/ 1162 w 1240"/>
                <a:gd name="T3" fmla="*/ 255 h 908"/>
                <a:gd name="T4" fmla="*/ 464 w 1240"/>
                <a:gd name="T5" fmla="*/ 320 h 908"/>
                <a:gd name="T6" fmla="*/ 395 w 1240"/>
                <a:gd name="T7" fmla="*/ 520 h 908"/>
                <a:gd name="T8" fmla="*/ 83 w 1240"/>
                <a:gd name="T9" fmla="*/ 908 h 908"/>
                <a:gd name="T10" fmla="*/ 0 w 1240"/>
                <a:gd name="T11" fmla="*/ 855 h 908"/>
                <a:gd name="T12" fmla="*/ 353 w 1240"/>
                <a:gd name="T13" fmla="*/ 190 h 908"/>
                <a:gd name="T14" fmla="*/ 833 w 1240"/>
                <a:gd name="T15" fmla="*/ 25 h 908"/>
                <a:gd name="T16" fmla="*/ 1188 w 1240"/>
                <a:gd name="T17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0" h="908">
                  <a:moveTo>
                    <a:pt x="1188" y="25"/>
                  </a:moveTo>
                  <a:cubicBezTo>
                    <a:pt x="1188" y="25"/>
                    <a:pt x="1240" y="182"/>
                    <a:pt x="1162" y="255"/>
                  </a:cubicBezTo>
                  <a:cubicBezTo>
                    <a:pt x="1083" y="329"/>
                    <a:pt x="617" y="320"/>
                    <a:pt x="464" y="320"/>
                  </a:cubicBezTo>
                  <a:cubicBezTo>
                    <a:pt x="464" y="320"/>
                    <a:pt x="401" y="492"/>
                    <a:pt x="395" y="520"/>
                  </a:cubicBezTo>
                  <a:cubicBezTo>
                    <a:pt x="388" y="548"/>
                    <a:pt x="83" y="908"/>
                    <a:pt x="83" y="908"/>
                  </a:cubicBezTo>
                  <a:cubicBezTo>
                    <a:pt x="0" y="855"/>
                    <a:pt x="0" y="855"/>
                    <a:pt x="0" y="855"/>
                  </a:cubicBezTo>
                  <a:cubicBezTo>
                    <a:pt x="0" y="855"/>
                    <a:pt x="327" y="218"/>
                    <a:pt x="353" y="190"/>
                  </a:cubicBezTo>
                  <a:cubicBezTo>
                    <a:pt x="378" y="163"/>
                    <a:pt x="743" y="51"/>
                    <a:pt x="833" y="25"/>
                  </a:cubicBezTo>
                  <a:cubicBezTo>
                    <a:pt x="924" y="0"/>
                    <a:pt x="1188" y="25"/>
                    <a:pt x="1188" y="25"/>
                  </a:cubicBezTo>
                  <a:close/>
                </a:path>
              </a:pathLst>
            </a:custGeom>
            <a:solidFill>
              <a:srgbClr val="F47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12">
              <a:extLst>
                <a:ext uri="{FF2B5EF4-FFF2-40B4-BE49-F238E27FC236}">
                  <a16:creationId xmlns:a16="http://schemas.microsoft.com/office/drawing/2014/main" id="{3D96112B-02C9-DEB9-3F18-38C9B8728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36" y="8624628"/>
              <a:ext cx="420688" cy="234950"/>
            </a:xfrm>
            <a:custGeom>
              <a:avLst/>
              <a:gdLst>
                <a:gd name="T0" fmla="*/ 90 w 638"/>
                <a:gd name="T1" fmla="*/ 301 h 356"/>
                <a:gd name="T2" fmla="*/ 368 w 638"/>
                <a:gd name="T3" fmla="*/ 240 h 356"/>
                <a:gd name="T4" fmla="*/ 565 w 638"/>
                <a:gd name="T5" fmla="*/ 0 h 356"/>
                <a:gd name="T6" fmla="*/ 638 w 638"/>
                <a:gd name="T7" fmla="*/ 99 h 356"/>
                <a:gd name="T8" fmla="*/ 426 w 638"/>
                <a:gd name="T9" fmla="*/ 334 h 356"/>
                <a:gd name="T10" fmla="*/ 396 w 638"/>
                <a:gd name="T11" fmla="*/ 347 h 356"/>
                <a:gd name="T12" fmla="*/ 101 w 638"/>
                <a:gd name="T13" fmla="*/ 348 h 356"/>
                <a:gd name="T14" fmla="*/ 0 w 638"/>
                <a:gd name="T15" fmla="*/ 356 h 356"/>
                <a:gd name="T16" fmla="*/ 0 w 638"/>
                <a:gd name="T17" fmla="*/ 291 h 356"/>
                <a:gd name="T18" fmla="*/ 90 w 638"/>
                <a:gd name="T19" fmla="*/ 30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8" h="356">
                  <a:moveTo>
                    <a:pt x="90" y="301"/>
                  </a:moveTo>
                  <a:cubicBezTo>
                    <a:pt x="368" y="240"/>
                    <a:pt x="368" y="240"/>
                    <a:pt x="368" y="240"/>
                  </a:cubicBezTo>
                  <a:cubicBezTo>
                    <a:pt x="368" y="240"/>
                    <a:pt x="468" y="111"/>
                    <a:pt x="565" y="0"/>
                  </a:cubicBezTo>
                  <a:cubicBezTo>
                    <a:pt x="593" y="28"/>
                    <a:pt x="609" y="71"/>
                    <a:pt x="638" y="99"/>
                  </a:cubicBezTo>
                  <a:cubicBezTo>
                    <a:pt x="426" y="334"/>
                    <a:pt x="426" y="334"/>
                    <a:pt x="426" y="334"/>
                  </a:cubicBezTo>
                  <a:cubicBezTo>
                    <a:pt x="418" y="342"/>
                    <a:pt x="407" y="347"/>
                    <a:pt x="396" y="347"/>
                  </a:cubicBezTo>
                  <a:cubicBezTo>
                    <a:pt x="101" y="348"/>
                    <a:pt x="101" y="348"/>
                    <a:pt x="101" y="348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291"/>
                    <a:pt x="0" y="291"/>
                    <a:pt x="0" y="291"/>
                  </a:cubicBezTo>
                  <a:lnTo>
                    <a:pt x="90" y="301"/>
                  </a:lnTo>
                  <a:close/>
                </a:path>
              </a:pathLst>
            </a:custGeom>
            <a:solidFill>
              <a:srgbClr val="F7A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13">
              <a:extLst>
                <a:ext uri="{FF2B5EF4-FFF2-40B4-BE49-F238E27FC236}">
                  <a16:creationId xmlns:a16="http://schemas.microsoft.com/office/drawing/2014/main" id="{60DDEE40-48C6-7257-616A-5CD1C8D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36" y="8567478"/>
              <a:ext cx="180975" cy="211138"/>
            </a:xfrm>
            <a:custGeom>
              <a:avLst/>
              <a:gdLst>
                <a:gd name="T0" fmla="*/ 107 w 274"/>
                <a:gd name="T1" fmla="*/ 318 h 318"/>
                <a:gd name="T2" fmla="*/ 246 w 274"/>
                <a:gd name="T3" fmla="*/ 157 h 318"/>
                <a:gd name="T4" fmla="*/ 205 w 274"/>
                <a:gd name="T5" fmla="*/ 12 h 318"/>
                <a:gd name="T6" fmla="*/ 0 w 274"/>
                <a:gd name="T7" fmla="*/ 207 h 318"/>
                <a:gd name="T8" fmla="*/ 107 w 274"/>
                <a:gd name="T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318">
                  <a:moveTo>
                    <a:pt x="107" y="318"/>
                  </a:moveTo>
                  <a:cubicBezTo>
                    <a:pt x="107" y="318"/>
                    <a:pt x="218" y="206"/>
                    <a:pt x="246" y="157"/>
                  </a:cubicBezTo>
                  <a:cubicBezTo>
                    <a:pt x="274" y="107"/>
                    <a:pt x="253" y="25"/>
                    <a:pt x="205" y="12"/>
                  </a:cubicBezTo>
                  <a:cubicBezTo>
                    <a:pt x="156" y="0"/>
                    <a:pt x="0" y="207"/>
                    <a:pt x="0" y="207"/>
                  </a:cubicBezTo>
                  <a:lnTo>
                    <a:pt x="107" y="318"/>
                  </a:lnTo>
                  <a:close/>
                </a:path>
              </a:pathLst>
            </a:custGeom>
            <a:solidFill>
              <a:srgbClr val="96D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14">
              <a:extLst>
                <a:ext uri="{FF2B5EF4-FFF2-40B4-BE49-F238E27FC236}">
                  <a16:creationId xmlns:a16="http://schemas.microsoft.com/office/drawing/2014/main" id="{64008F87-9325-AC06-7927-8A9BED4D3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77" y="8615103"/>
              <a:ext cx="612775" cy="255588"/>
            </a:xfrm>
            <a:custGeom>
              <a:avLst/>
              <a:gdLst>
                <a:gd name="T0" fmla="*/ 36 w 930"/>
                <a:gd name="T1" fmla="*/ 0 h 388"/>
                <a:gd name="T2" fmla="*/ 495 w 930"/>
                <a:gd name="T3" fmla="*/ 0 h 388"/>
                <a:gd name="T4" fmla="*/ 523 w 930"/>
                <a:gd name="T5" fmla="*/ 18 h 388"/>
                <a:gd name="T6" fmla="*/ 664 w 930"/>
                <a:gd name="T7" fmla="*/ 363 h 388"/>
                <a:gd name="T8" fmla="*/ 917 w 930"/>
                <a:gd name="T9" fmla="*/ 363 h 388"/>
                <a:gd name="T10" fmla="*/ 930 w 930"/>
                <a:gd name="T11" fmla="*/ 376 h 388"/>
                <a:gd name="T12" fmla="*/ 917 w 930"/>
                <a:gd name="T13" fmla="*/ 388 h 388"/>
                <a:gd name="T14" fmla="*/ 197 w 930"/>
                <a:gd name="T15" fmla="*/ 388 h 388"/>
                <a:gd name="T16" fmla="*/ 151 w 930"/>
                <a:gd name="T17" fmla="*/ 359 h 388"/>
                <a:gd name="T18" fmla="*/ 9 w 930"/>
                <a:gd name="T19" fmla="*/ 42 h 388"/>
                <a:gd name="T20" fmla="*/ 36 w 930"/>
                <a:gd name="T21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0" h="388">
                  <a:moveTo>
                    <a:pt x="36" y="0"/>
                  </a:moveTo>
                  <a:cubicBezTo>
                    <a:pt x="495" y="0"/>
                    <a:pt x="495" y="0"/>
                    <a:pt x="495" y="0"/>
                  </a:cubicBezTo>
                  <a:cubicBezTo>
                    <a:pt x="507" y="0"/>
                    <a:pt x="518" y="7"/>
                    <a:pt x="523" y="18"/>
                  </a:cubicBezTo>
                  <a:cubicBezTo>
                    <a:pt x="664" y="363"/>
                    <a:pt x="664" y="363"/>
                    <a:pt x="664" y="363"/>
                  </a:cubicBezTo>
                  <a:cubicBezTo>
                    <a:pt x="917" y="363"/>
                    <a:pt x="917" y="363"/>
                    <a:pt x="917" y="363"/>
                  </a:cubicBezTo>
                  <a:cubicBezTo>
                    <a:pt x="924" y="363"/>
                    <a:pt x="930" y="369"/>
                    <a:pt x="930" y="376"/>
                  </a:cubicBezTo>
                  <a:cubicBezTo>
                    <a:pt x="930" y="383"/>
                    <a:pt x="924" y="388"/>
                    <a:pt x="917" y="388"/>
                  </a:cubicBezTo>
                  <a:cubicBezTo>
                    <a:pt x="197" y="388"/>
                    <a:pt x="197" y="388"/>
                    <a:pt x="197" y="388"/>
                  </a:cubicBezTo>
                  <a:cubicBezTo>
                    <a:pt x="177" y="388"/>
                    <a:pt x="159" y="377"/>
                    <a:pt x="151" y="35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0" y="22"/>
                    <a:pt x="15" y="0"/>
                    <a:pt x="36" y="0"/>
                  </a:cubicBezTo>
                  <a:close/>
                </a:path>
              </a:pathLst>
            </a:custGeom>
            <a:solidFill>
              <a:srgbClr val="B75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15">
              <a:extLst>
                <a:ext uri="{FF2B5EF4-FFF2-40B4-BE49-F238E27FC236}">
                  <a16:creationId xmlns:a16="http://schemas.microsoft.com/office/drawing/2014/main" id="{30E1017F-5394-CF2B-81A2-AA48B178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3" y="8723053"/>
              <a:ext cx="36513" cy="41275"/>
            </a:xfrm>
            <a:custGeom>
              <a:avLst/>
              <a:gdLst>
                <a:gd name="T0" fmla="*/ 3 w 56"/>
                <a:gd name="T1" fmla="*/ 35 h 61"/>
                <a:gd name="T2" fmla="*/ 34 w 56"/>
                <a:gd name="T3" fmla="*/ 59 h 61"/>
                <a:gd name="T4" fmla="*/ 52 w 56"/>
                <a:gd name="T5" fmla="*/ 26 h 61"/>
                <a:gd name="T6" fmla="*/ 22 w 56"/>
                <a:gd name="T7" fmla="*/ 3 h 61"/>
                <a:gd name="T8" fmla="*/ 3 w 56"/>
                <a:gd name="T9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3" y="35"/>
                  </a:moveTo>
                  <a:cubicBezTo>
                    <a:pt x="6" y="51"/>
                    <a:pt x="20" y="61"/>
                    <a:pt x="34" y="59"/>
                  </a:cubicBezTo>
                  <a:cubicBezTo>
                    <a:pt x="47" y="56"/>
                    <a:pt x="56" y="41"/>
                    <a:pt x="52" y="26"/>
                  </a:cubicBezTo>
                  <a:cubicBezTo>
                    <a:pt x="49" y="10"/>
                    <a:pt x="36" y="0"/>
                    <a:pt x="22" y="3"/>
                  </a:cubicBezTo>
                  <a:cubicBezTo>
                    <a:pt x="9" y="5"/>
                    <a:pt x="0" y="20"/>
                    <a:pt x="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16">
              <a:extLst>
                <a:ext uri="{FF2B5EF4-FFF2-40B4-BE49-F238E27FC236}">
                  <a16:creationId xmlns:a16="http://schemas.microsoft.com/office/drawing/2014/main" id="{246D8624-8A26-632F-C98E-CC9F7AA8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314" y="8870690"/>
              <a:ext cx="942975" cy="38100"/>
            </a:xfrm>
            <a:custGeom>
              <a:avLst/>
              <a:gdLst>
                <a:gd name="T0" fmla="*/ 1399 w 1428"/>
                <a:gd name="T1" fmla="*/ 59 h 59"/>
                <a:gd name="T2" fmla="*/ 29 w 1428"/>
                <a:gd name="T3" fmla="*/ 59 h 59"/>
                <a:gd name="T4" fmla="*/ 0 w 1428"/>
                <a:gd name="T5" fmla="*/ 30 h 59"/>
                <a:gd name="T6" fmla="*/ 29 w 1428"/>
                <a:gd name="T7" fmla="*/ 0 h 59"/>
                <a:gd name="T8" fmla="*/ 1399 w 1428"/>
                <a:gd name="T9" fmla="*/ 0 h 59"/>
                <a:gd name="T10" fmla="*/ 1428 w 1428"/>
                <a:gd name="T11" fmla="*/ 30 h 59"/>
                <a:gd name="T12" fmla="*/ 1399 w 14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8" h="59">
                  <a:moveTo>
                    <a:pt x="1399" y="59"/>
                  </a:moveTo>
                  <a:cubicBezTo>
                    <a:pt x="29" y="59"/>
                    <a:pt x="29" y="59"/>
                    <a:pt x="29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399" y="0"/>
                    <a:pt x="1399" y="0"/>
                    <a:pt x="1399" y="0"/>
                  </a:cubicBezTo>
                  <a:cubicBezTo>
                    <a:pt x="1415" y="0"/>
                    <a:pt x="1428" y="13"/>
                    <a:pt x="1428" y="30"/>
                  </a:cubicBezTo>
                  <a:cubicBezTo>
                    <a:pt x="1428" y="46"/>
                    <a:pt x="1415" y="59"/>
                    <a:pt x="1399" y="59"/>
                  </a:cubicBezTo>
                  <a:close/>
                </a:path>
              </a:pathLst>
            </a:custGeom>
            <a:solidFill>
              <a:srgbClr val="18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17">
              <a:extLst>
                <a:ext uri="{FF2B5EF4-FFF2-40B4-BE49-F238E27FC236}">
                  <a16:creationId xmlns:a16="http://schemas.microsoft.com/office/drawing/2014/main" id="{7241B57C-CF8C-B484-574D-8ED22B0F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23" y="8462703"/>
              <a:ext cx="39688" cy="19050"/>
            </a:xfrm>
            <a:custGeom>
              <a:avLst/>
              <a:gdLst>
                <a:gd name="T0" fmla="*/ 0 w 62"/>
                <a:gd name="T1" fmla="*/ 4 h 29"/>
                <a:gd name="T2" fmla="*/ 62 w 62"/>
                <a:gd name="T3" fmla="*/ 0 h 29"/>
                <a:gd name="T4" fmla="*/ 35 w 62"/>
                <a:gd name="T5" fmla="*/ 26 h 29"/>
                <a:gd name="T6" fmla="*/ 0 w 62"/>
                <a:gd name="T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9">
                  <a:moveTo>
                    <a:pt x="0" y="4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24"/>
                    <a:pt x="35" y="26"/>
                  </a:cubicBezTo>
                  <a:cubicBezTo>
                    <a:pt x="1" y="29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18">
              <a:extLst>
                <a:ext uri="{FF2B5EF4-FFF2-40B4-BE49-F238E27FC236}">
                  <a16:creationId xmlns:a16="http://schemas.microsoft.com/office/drawing/2014/main" id="{3AA7CE70-1550-97F4-7000-ABB632603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23" y="9008803"/>
              <a:ext cx="400050" cy="206375"/>
            </a:xfrm>
            <a:custGeom>
              <a:avLst/>
              <a:gdLst>
                <a:gd name="T0" fmla="*/ 37 w 607"/>
                <a:gd name="T1" fmla="*/ 312 h 312"/>
                <a:gd name="T2" fmla="*/ 65 w 607"/>
                <a:gd name="T3" fmla="*/ 195 h 312"/>
                <a:gd name="T4" fmla="*/ 241 w 607"/>
                <a:gd name="T5" fmla="*/ 50 h 312"/>
                <a:gd name="T6" fmla="*/ 596 w 607"/>
                <a:gd name="T7" fmla="*/ 36 h 312"/>
                <a:gd name="T8" fmla="*/ 607 w 607"/>
                <a:gd name="T9" fmla="*/ 0 h 312"/>
                <a:gd name="T10" fmla="*/ 239 w 607"/>
                <a:gd name="T11" fmla="*/ 15 h 312"/>
                <a:gd name="T12" fmla="*/ 30 w 607"/>
                <a:gd name="T13" fmla="*/ 186 h 312"/>
                <a:gd name="T14" fmla="*/ 0 w 607"/>
                <a:gd name="T15" fmla="*/ 310 h 312"/>
                <a:gd name="T16" fmla="*/ 37 w 607"/>
                <a:gd name="T17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312">
                  <a:moveTo>
                    <a:pt x="37" y="312"/>
                  </a:moveTo>
                  <a:cubicBezTo>
                    <a:pt x="65" y="195"/>
                    <a:pt x="65" y="195"/>
                    <a:pt x="65" y="195"/>
                  </a:cubicBezTo>
                  <a:cubicBezTo>
                    <a:pt x="84" y="113"/>
                    <a:pt x="157" y="54"/>
                    <a:pt x="241" y="50"/>
                  </a:cubicBezTo>
                  <a:cubicBezTo>
                    <a:pt x="596" y="36"/>
                    <a:pt x="596" y="36"/>
                    <a:pt x="596" y="36"/>
                  </a:cubicBezTo>
                  <a:cubicBezTo>
                    <a:pt x="607" y="0"/>
                    <a:pt x="607" y="0"/>
                    <a:pt x="607" y="0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139" y="19"/>
                    <a:pt x="53" y="89"/>
                    <a:pt x="30" y="186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0" y="311"/>
                    <a:pt x="23" y="311"/>
                    <a:pt x="37" y="312"/>
                  </a:cubicBezTo>
                  <a:close/>
                </a:path>
              </a:pathLst>
            </a:custGeom>
            <a:solidFill>
              <a:srgbClr val="355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19">
              <a:extLst>
                <a:ext uri="{FF2B5EF4-FFF2-40B4-BE49-F238E27FC236}">
                  <a16:creationId xmlns:a16="http://schemas.microsoft.com/office/drawing/2014/main" id="{8BF78ACE-3095-8026-928B-E61A26B9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36" y="8713528"/>
              <a:ext cx="630238" cy="561975"/>
            </a:xfrm>
            <a:custGeom>
              <a:avLst/>
              <a:gdLst>
                <a:gd name="T0" fmla="*/ 612 w 957"/>
                <a:gd name="T1" fmla="*/ 696 h 852"/>
                <a:gd name="T2" fmla="*/ 73 w 957"/>
                <a:gd name="T3" fmla="*/ 696 h 852"/>
                <a:gd name="T4" fmla="*/ 15 w 957"/>
                <a:gd name="T5" fmla="*/ 785 h 852"/>
                <a:gd name="T6" fmla="*/ 134 w 957"/>
                <a:gd name="T7" fmla="*/ 835 h 852"/>
                <a:gd name="T8" fmla="*/ 722 w 957"/>
                <a:gd name="T9" fmla="*/ 838 h 852"/>
                <a:gd name="T10" fmla="*/ 946 w 957"/>
                <a:gd name="T11" fmla="*/ 102 h 852"/>
                <a:gd name="T12" fmla="*/ 896 w 957"/>
                <a:gd name="T13" fmla="*/ 12 h 852"/>
                <a:gd name="T14" fmla="*/ 805 w 957"/>
                <a:gd name="T15" fmla="*/ 61 h 852"/>
                <a:gd name="T16" fmla="*/ 612 w 957"/>
                <a:gd name="T17" fmla="*/ 69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852">
                  <a:moveTo>
                    <a:pt x="612" y="696"/>
                  </a:moveTo>
                  <a:cubicBezTo>
                    <a:pt x="612" y="696"/>
                    <a:pt x="124" y="705"/>
                    <a:pt x="73" y="696"/>
                  </a:cubicBezTo>
                  <a:cubicBezTo>
                    <a:pt x="22" y="688"/>
                    <a:pt x="0" y="752"/>
                    <a:pt x="15" y="785"/>
                  </a:cubicBezTo>
                  <a:cubicBezTo>
                    <a:pt x="31" y="819"/>
                    <a:pt x="72" y="832"/>
                    <a:pt x="134" y="835"/>
                  </a:cubicBezTo>
                  <a:cubicBezTo>
                    <a:pt x="196" y="838"/>
                    <a:pt x="708" y="852"/>
                    <a:pt x="722" y="838"/>
                  </a:cubicBezTo>
                  <a:cubicBezTo>
                    <a:pt x="734" y="827"/>
                    <a:pt x="889" y="296"/>
                    <a:pt x="946" y="102"/>
                  </a:cubicBezTo>
                  <a:cubicBezTo>
                    <a:pt x="957" y="64"/>
                    <a:pt x="935" y="23"/>
                    <a:pt x="896" y="12"/>
                  </a:cubicBezTo>
                  <a:cubicBezTo>
                    <a:pt x="857" y="0"/>
                    <a:pt x="817" y="22"/>
                    <a:pt x="805" y="61"/>
                  </a:cubicBezTo>
                  <a:lnTo>
                    <a:pt x="612" y="696"/>
                  </a:lnTo>
                  <a:close/>
                </a:path>
              </a:pathLst>
            </a:custGeom>
            <a:solidFill>
              <a:srgbClr val="18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Rectangle 120">
              <a:extLst>
                <a:ext uri="{FF2B5EF4-FFF2-40B4-BE49-F238E27FC236}">
                  <a16:creationId xmlns:a16="http://schemas.microsoft.com/office/drawing/2014/main" id="{BADEE860-5D38-FEB2-0C0E-46CED7E19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736" y="8900853"/>
              <a:ext cx="15875" cy="792163"/>
            </a:xfrm>
            <a:prstGeom prst="rect">
              <a:avLst/>
            </a:pr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Rectangle 121">
              <a:extLst>
                <a:ext uri="{FF2B5EF4-FFF2-40B4-BE49-F238E27FC236}">
                  <a16:creationId xmlns:a16="http://schemas.microsoft.com/office/drawing/2014/main" id="{F12F6E0D-F098-2F64-6233-82789068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6677" y="8951653"/>
              <a:ext cx="898525" cy="7938"/>
            </a:xfrm>
            <a:prstGeom prst="rect">
              <a:avLst/>
            </a:prstGeom>
            <a:solidFill>
              <a:srgbClr val="13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155">
              <a:extLst>
                <a:ext uri="{FF2B5EF4-FFF2-40B4-BE49-F238E27FC236}">
                  <a16:creationId xmlns:a16="http://schemas.microsoft.com/office/drawing/2014/main" id="{1D91467F-225E-8872-0F72-361639CAB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611" y="8105515"/>
              <a:ext cx="42863" cy="33338"/>
            </a:xfrm>
            <a:custGeom>
              <a:avLst/>
              <a:gdLst>
                <a:gd name="T0" fmla="*/ 0 w 66"/>
                <a:gd name="T1" fmla="*/ 29 h 50"/>
                <a:gd name="T2" fmla="*/ 37 w 66"/>
                <a:gd name="T3" fmla="*/ 37 h 50"/>
                <a:gd name="T4" fmla="*/ 54 w 66"/>
                <a:gd name="T5" fmla="*/ 0 h 50"/>
                <a:gd name="T6" fmla="*/ 0 w 66"/>
                <a:gd name="T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0">
                  <a:moveTo>
                    <a:pt x="0" y="29"/>
                  </a:moveTo>
                  <a:cubicBezTo>
                    <a:pt x="0" y="29"/>
                    <a:pt x="12" y="50"/>
                    <a:pt x="37" y="37"/>
                  </a:cubicBezTo>
                  <a:cubicBezTo>
                    <a:pt x="66" y="23"/>
                    <a:pt x="54" y="0"/>
                    <a:pt x="54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31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zahc53z">
      <a:majorFont>
        <a:latin typeface="汉仪旗黑-55简" panose="020F0302020204030204"/>
        <a:ea typeface="汉仪雅酷黑W"/>
        <a:cs typeface=""/>
      </a:majorFont>
      <a:minorFont>
        <a:latin typeface="汉仪旗黑-55简" panose="020F0502020204030204"/>
        <a:ea typeface="汉仪雅酷黑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cntb1mev">
      <a:majorFont>
        <a:latin typeface="汉仪旗黑-55简" panose="020F0302020204030204"/>
        <a:ea typeface="汉仪旗黑-55简"/>
        <a:cs typeface=""/>
      </a:majorFont>
      <a:minorFont>
        <a:latin typeface="汉仪旗黑-55简" panose="020F0502020204030204"/>
        <a:ea typeface="汉仪旗黑-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1568</Words>
  <Application>Microsoft Office PowerPoint</Application>
  <PresentationFormat>宽屏</PresentationFormat>
  <Paragraphs>276</Paragraphs>
  <Slides>23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汉仪雅酷黑W</vt:lpstr>
      <vt:lpstr>Arial</vt:lpstr>
      <vt:lpstr>汉仪旗黑-55简</vt:lpstr>
      <vt:lpstr>Calibri</vt:lpstr>
      <vt:lpstr>Wingdings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A2888</dc:creator>
  <cp:lastModifiedBy>A2888</cp:lastModifiedBy>
  <cp:revision>8</cp:revision>
  <dcterms:created xsi:type="dcterms:W3CDTF">2022-10-19T02:41:11Z</dcterms:created>
  <dcterms:modified xsi:type="dcterms:W3CDTF">2022-10-19T07:07:41Z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v1.0_mb_uyNieuymF9YNOp4+XmtoBg==</vt:lpwstr>
  </property>
</Properties>
</file>